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3" r:id="rId3"/>
    <p:sldId id="258" r:id="rId4"/>
    <p:sldId id="259" r:id="rId5"/>
    <p:sldId id="257" r:id="rId6"/>
    <p:sldId id="287" r:id="rId7"/>
    <p:sldId id="260" r:id="rId8"/>
    <p:sldId id="261" r:id="rId9"/>
    <p:sldId id="264" r:id="rId10"/>
    <p:sldId id="265" r:id="rId11"/>
    <p:sldId id="262" r:id="rId12"/>
    <p:sldId id="266" r:id="rId13"/>
    <p:sldId id="292" r:id="rId14"/>
    <p:sldId id="284" r:id="rId15"/>
    <p:sldId id="291" r:id="rId16"/>
    <p:sldId id="285" r:id="rId17"/>
    <p:sldId id="267" r:id="rId18"/>
    <p:sldId id="279" r:id="rId19"/>
    <p:sldId id="281" r:id="rId20"/>
    <p:sldId id="286" r:id="rId21"/>
    <p:sldId id="282" r:id="rId22"/>
    <p:sldId id="280" r:id="rId23"/>
    <p:sldId id="283" r:id="rId24"/>
    <p:sldId id="278" r:id="rId25"/>
    <p:sldId id="272" r:id="rId26"/>
    <p:sldId id="268" r:id="rId27"/>
    <p:sldId id="269" r:id="rId28"/>
    <p:sldId id="270" r:id="rId29"/>
    <p:sldId id="273" r:id="rId30"/>
    <p:sldId id="275" r:id="rId31"/>
    <p:sldId id="276" r:id="rId32"/>
    <p:sldId id="277" r:id="rId33"/>
    <p:sldId id="271" r:id="rId34"/>
    <p:sldId id="288" r:id="rId35"/>
    <p:sldId id="290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/>
    <p:restoredTop sz="94693"/>
  </p:normalViewPr>
  <p:slideViewPr>
    <p:cSldViewPr snapToGrid="0" snapToObjects="1">
      <p:cViewPr varScale="1">
        <p:scale>
          <a:sx n="141" d="100"/>
          <a:sy n="141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ntuit/karate/tree/master/karate-gatling" TargetMode="External"/><Relationship Id="rId7" Type="http://schemas.openxmlformats.org/officeDocument/2006/relationships/image" Target="../media/image6.svg"/><Relationship Id="rId2" Type="http://schemas.openxmlformats.org/officeDocument/2006/relationships/hyperlink" Target="https://github.com/intuit/karate/tree/master/karate-netty" TargetMode="External"/><Relationship Id="rId1" Type="http://schemas.openxmlformats.org/officeDocument/2006/relationships/hyperlink" Target="https://github.com/intuit/karate/tree/master/karate-mock-servlet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s://github.com/intuit/karate/tree/master/karate-mock-servlet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hyperlink" Target="https://github.com/intuit/karate/tree/master/karate-netty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github.com/intuit/karate/tree/master/karate-gatli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87E2D5-8CC8-4FC4-9C9E-66B0B14016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00457D-C285-49B9-9C5D-C39A01CFB5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Java servlets without containers using </a:t>
          </a:r>
          <a:r>
            <a:rPr lang="en-US" b="1">
              <a:hlinkClick xmlns:r="http://schemas.openxmlformats.org/officeDocument/2006/relationships" r:id="rId1"/>
            </a:rPr>
            <a:t>Karate Mock Servlet</a:t>
          </a:r>
          <a:endParaRPr lang="en-US"/>
        </a:p>
      </dgm:t>
    </dgm:pt>
    <dgm:pt modelId="{F5FDF16A-1C27-42E2-891E-AA79F8A14C40}" type="parTrans" cxnId="{198501D1-3952-49C8-8520-8BE45DC49AE9}">
      <dgm:prSet/>
      <dgm:spPr/>
      <dgm:t>
        <a:bodyPr/>
        <a:lstStyle/>
        <a:p>
          <a:endParaRPr lang="en-US"/>
        </a:p>
      </dgm:t>
    </dgm:pt>
    <dgm:pt modelId="{E616CB59-DA11-4813-BBC3-4858045308E2}" type="sibTrans" cxnId="{198501D1-3952-49C8-8520-8BE45DC49AE9}">
      <dgm:prSet/>
      <dgm:spPr/>
      <dgm:t>
        <a:bodyPr/>
        <a:lstStyle/>
        <a:p>
          <a:endParaRPr lang="en-US"/>
        </a:p>
      </dgm:t>
    </dgm:pt>
    <dgm:pt modelId="{9D93B5C1-70B0-45AF-9491-4AD05C383F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API test doubles to facilitate consumer-driven contract testing using </a:t>
          </a:r>
          <a:r>
            <a:rPr lang="en-US" b="1">
              <a:hlinkClick xmlns:r="http://schemas.openxmlformats.org/officeDocument/2006/relationships" r:id="rId2"/>
            </a:rPr>
            <a:t>Karate Netty</a:t>
          </a:r>
          <a:endParaRPr lang="en-US" dirty="0"/>
        </a:p>
      </dgm:t>
    </dgm:pt>
    <dgm:pt modelId="{2115DBD6-7DE9-49AD-9728-61E25DAD9CDD}" type="parTrans" cxnId="{394DF0F2-0C57-4DC5-B83F-00C3E9375EA0}">
      <dgm:prSet/>
      <dgm:spPr/>
      <dgm:t>
        <a:bodyPr/>
        <a:lstStyle/>
        <a:p>
          <a:endParaRPr lang="en-US"/>
        </a:p>
      </dgm:t>
    </dgm:pt>
    <dgm:pt modelId="{FC82498B-5798-4234-9725-5BD80E3F1DBA}" type="sibTrans" cxnId="{394DF0F2-0C57-4DC5-B83F-00C3E9375EA0}">
      <dgm:prSet/>
      <dgm:spPr/>
      <dgm:t>
        <a:bodyPr/>
        <a:lstStyle/>
        <a:p>
          <a:endParaRPr lang="en-US"/>
        </a:p>
      </dgm:t>
    </dgm:pt>
    <dgm:pt modelId="{8B0781AB-AB82-43B3-8EE0-7F83018119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 test an API using </a:t>
          </a:r>
          <a:r>
            <a:rPr lang="en-US" b="1">
              <a:hlinkClick xmlns:r="http://schemas.openxmlformats.org/officeDocument/2006/relationships" r:id="rId3"/>
            </a:rPr>
            <a:t>Karate Gatling</a:t>
          </a:r>
          <a:endParaRPr lang="en-US"/>
        </a:p>
      </dgm:t>
    </dgm:pt>
    <dgm:pt modelId="{791D489D-3733-4C31-9926-BC609F11F262}" type="parTrans" cxnId="{5DC35091-4DEB-4B2A-8EFD-3792C635ADAD}">
      <dgm:prSet/>
      <dgm:spPr/>
      <dgm:t>
        <a:bodyPr/>
        <a:lstStyle/>
        <a:p>
          <a:endParaRPr lang="en-US"/>
        </a:p>
      </dgm:t>
    </dgm:pt>
    <dgm:pt modelId="{48749D42-D243-4B37-AFC1-78F40FFA94CF}" type="sibTrans" cxnId="{5DC35091-4DEB-4B2A-8EFD-3792C635ADAD}">
      <dgm:prSet/>
      <dgm:spPr/>
      <dgm:t>
        <a:bodyPr/>
        <a:lstStyle/>
        <a:p>
          <a:endParaRPr lang="en-US"/>
        </a:p>
      </dgm:t>
    </dgm:pt>
    <dgm:pt modelId="{DB1F512D-5F58-4A28-98C3-AD4472A2C0F5}" type="pres">
      <dgm:prSet presAssocID="{DC87E2D5-8CC8-4FC4-9C9E-66B0B1401671}" presName="root" presStyleCnt="0">
        <dgm:presLayoutVars>
          <dgm:dir/>
          <dgm:resizeHandles val="exact"/>
        </dgm:presLayoutVars>
      </dgm:prSet>
      <dgm:spPr/>
    </dgm:pt>
    <dgm:pt modelId="{7ECCE81F-E13E-4A47-97C1-1929CAA4C0DA}" type="pres">
      <dgm:prSet presAssocID="{A900457D-C285-49B9-9C5D-C39A01CFB562}" presName="compNode" presStyleCnt="0"/>
      <dgm:spPr/>
    </dgm:pt>
    <dgm:pt modelId="{1DBE61B6-BA6B-4D88-9B16-476CEAAE2D65}" type="pres">
      <dgm:prSet presAssocID="{A900457D-C285-49B9-9C5D-C39A01CFB562}" presName="bgRect" presStyleLbl="bgShp" presStyleIdx="0" presStyleCnt="3"/>
      <dgm:spPr/>
    </dgm:pt>
    <dgm:pt modelId="{13EA1001-A5C4-48DB-B351-680C2D4F85F4}" type="pres">
      <dgm:prSet presAssocID="{A900457D-C285-49B9-9C5D-C39A01CFB562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059E87E-7516-43E0-BA20-996B3B2559B3}" type="pres">
      <dgm:prSet presAssocID="{A900457D-C285-49B9-9C5D-C39A01CFB562}" presName="spaceRect" presStyleCnt="0"/>
      <dgm:spPr/>
    </dgm:pt>
    <dgm:pt modelId="{5414D636-2BE2-4071-B33D-2D52C66A939B}" type="pres">
      <dgm:prSet presAssocID="{A900457D-C285-49B9-9C5D-C39A01CFB562}" presName="parTx" presStyleLbl="revTx" presStyleIdx="0" presStyleCnt="3">
        <dgm:presLayoutVars>
          <dgm:chMax val="0"/>
          <dgm:chPref val="0"/>
        </dgm:presLayoutVars>
      </dgm:prSet>
      <dgm:spPr/>
    </dgm:pt>
    <dgm:pt modelId="{C90B71D1-5F70-4743-8046-9A6FC7F97CAC}" type="pres">
      <dgm:prSet presAssocID="{E616CB59-DA11-4813-BBC3-4858045308E2}" presName="sibTrans" presStyleCnt="0"/>
      <dgm:spPr/>
    </dgm:pt>
    <dgm:pt modelId="{7E519C4C-81CC-497A-8564-E63F753AF66C}" type="pres">
      <dgm:prSet presAssocID="{9D93B5C1-70B0-45AF-9491-4AD05C383F02}" presName="compNode" presStyleCnt="0"/>
      <dgm:spPr/>
    </dgm:pt>
    <dgm:pt modelId="{166DF72B-5E49-465E-BD67-55AB8B5C2E30}" type="pres">
      <dgm:prSet presAssocID="{9D93B5C1-70B0-45AF-9491-4AD05C383F02}" presName="bgRect" presStyleLbl="bgShp" presStyleIdx="1" presStyleCnt="3"/>
      <dgm:spPr/>
    </dgm:pt>
    <dgm:pt modelId="{E5EE1316-BE2D-4248-A4FF-7C1F427BFC30}" type="pres">
      <dgm:prSet presAssocID="{9D93B5C1-70B0-45AF-9491-4AD05C383F02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FE407D-053B-4335-ADFC-925A13108D2E}" type="pres">
      <dgm:prSet presAssocID="{9D93B5C1-70B0-45AF-9491-4AD05C383F02}" presName="spaceRect" presStyleCnt="0"/>
      <dgm:spPr/>
    </dgm:pt>
    <dgm:pt modelId="{E6168B8D-8C94-47E3-B8DB-0F97D0CB48B2}" type="pres">
      <dgm:prSet presAssocID="{9D93B5C1-70B0-45AF-9491-4AD05C383F02}" presName="parTx" presStyleLbl="revTx" presStyleIdx="1" presStyleCnt="3">
        <dgm:presLayoutVars>
          <dgm:chMax val="0"/>
          <dgm:chPref val="0"/>
        </dgm:presLayoutVars>
      </dgm:prSet>
      <dgm:spPr/>
    </dgm:pt>
    <dgm:pt modelId="{EF89B738-815C-414D-B40A-14ABA2984848}" type="pres">
      <dgm:prSet presAssocID="{FC82498B-5798-4234-9725-5BD80E3F1DBA}" presName="sibTrans" presStyleCnt="0"/>
      <dgm:spPr/>
    </dgm:pt>
    <dgm:pt modelId="{A7277355-213C-4CAA-BDFA-A5D1069E7D4D}" type="pres">
      <dgm:prSet presAssocID="{8B0781AB-AB82-43B3-8EE0-7F83018119F3}" presName="compNode" presStyleCnt="0"/>
      <dgm:spPr/>
    </dgm:pt>
    <dgm:pt modelId="{A4309E4F-18D0-45DB-A4C7-F917DADF4009}" type="pres">
      <dgm:prSet presAssocID="{8B0781AB-AB82-43B3-8EE0-7F83018119F3}" presName="bgRect" presStyleLbl="bgShp" presStyleIdx="2" presStyleCnt="3"/>
      <dgm:spPr/>
    </dgm:pt>
    <dgm:pt modelId="{275F2836-C513-42E9-9467-A968F7D8C0B4}" type="pres">
      <dgm:prSet presAssocID="{8B0781AB-AB82-43B3-8EE0-7F83018119F3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64877E9-4D10-48FE-9F5E-E9D206B24D5C}" type="pres">
      <dgm:prSet presAssocID="{8B0781AB-AB82-43B3-8EE0-7F83018119F3}" presName="spaceRect" presStyleCnt="0"/>
      <dgm:spPr/>
    </dgm:pt>
    <dgm:pt modelId="{4B5B1D8A-4CF5-4A6D-820A-EE407BE58F21}" type="pres">
      <dgm:prSet presAssocID="{8B0781AB-AB82-43B3-8EE0-7F83018119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AE34C3E-6F60-2C43-87E2-D2CBD98BADDD}" type="presOf" srcId="{8B0781AB-AB82-43B3-8EE0-7F83018119F3}" destId="{4B5B1D8A-4CF5-4A6D-820A-EE407BE58F21}" srcOrd="0" destOrd="0" presId="urn:microsoft.com/office/officeart/2018/2/layout/IconVerticalSolidList"/>
    <dgm:cxn modelId="{BAFCEE67-FDA4-034E-9498-4453D9FC4228}" type="presOf" srcId="{A900457D-C285-49B9-9C5D-C39A01CFB562}" destId="{5414D636-2BE2-4071-B33D-2D52C66A939B}" srcOrd="0" destOrd="0" presId="urn:microsoft.com/office/officeart/2018/2/layout/IconVerticalSolidList"/>
    <dgm:cxn modelId="{5DC35091-4DEB-4B2A-8EFD-3792C635ADAD}" srcId="{DC87E2D5-8CC8-4FC4-9C9E-66B0B1401671}" destId="{8B0781AB-AB82-43B3-8EE0-7F83018119F3}" srcOrd="2" destOrd="0" parTransId="{791D489D-3733-4C31-9926-BC609F11F262}" sibTransId="{48749D42-D243-4B37-AFC1-78F40FFA94CF}"/>
    <dgm:cxn modelId="{87569395-D872-F642-90F0-C1BE61CB448C}" type="presOf" srcId="{DC87E2D5-8CC8-4FC4-9C9E-66B0B1401671}" destId="{DB1F512D-5F58-4A28-98C3-AD4472A2C0F5}" srcOrd="0" destOrd="0" presId="urn:microsoft.com/office/officeart/2018/2/layout/IconVerticalSolidList"/>
    <dgm:cxn modelId="{91E391BF-EE00-2E4B-ADA0-7D90D2C5B282}" type="presOf" srcId="{9D93B5C1-70B0-45AF-9491-4AD05C383F02}" destId="{E6168B8D-8C94-47E3-B8DB-0F97D0CB48B2}" srcOrd="0" destOrd="0" presId="urn:microsoft.com/office/officeart/2018/2/layout/IconVerticalSolidList"/>
    <dgm:cxn modelId="{198501D1-3952-49C8-8520-8BE45DC49AE9}" srcId="{DC87E2D5-8CC8-4FC4-9C9E-66B0B1401671}" destId="{A900457D-C285-49B9-9C5D-C39A01CFB562}" srcOrd="0" destOrd="0" parTransId="{F5FDF16A-1C27-42E2-891E-AA79F8A14C40}" sibTransId="{E616CB59-DA11-4813-BBC3-4858045308E2}"/>
    <dgm:cxn modelId="{394DF0F2-0C57-4DC5-B83F-00C3E9375EA0}" srcId="{DC87E2D5-8CC8-4FC4-9C9E-66B0B1401671}" destId="{9D93B5C1-70B0-45AF-9491-4AD05C383F02}" srcOrd="1" destOrd="0" parTransId="{2115DBD6-7DE9-49AD-9728-61E25DAD9CDD}" sibTransId="{FC82498B-5798-4234-9725-5BD80E3F1DBA}"/>
    <dgm:cxn modelId="{03ED827D-6BCE-224F-966B-2A5824F32B5D}" type="presParOf" srcId="{DB1F512D-5F58-4A28-98C3-AD4472A2C0F5}" destId="{7ECCE81F-E13E-4A47-97C1-1929CAA4C0DA}" srcOrd="0" destOrd="0" presId="urn:microsoft.com/office/officeart/2018/2/layout/IconVerticalSolidList"/>
    <dgm:cxn modelId="{28026AB9-D919-F449-9198-0823274CF752}" type="presParOf" srcId="{7ECCE81F-E13E-4A47-97C1-1929CAA4C0DA}" destId="{1DBE61B6-BA6B-4D88-9B16-476CEAAE2D65}" srcOrd="0" destOrd="0" presId="urn:microsoft.com/office/officeart/2018/2/layout/IconVerticalSolidList"/>
    <dgm:cxn modelId="{9E8B8C21-C336-6E41-976C-2C12BE6979FE}" type="presParOf" srcId="{7ECCE81F-E13E-4A47-97C1-1929CAA4C0DA}" destId="{13EA1001-A5C4-48DB-B351-680C2D4F85F4}" srcOrd="1" destOrd="0" presId="urn:microsoft.com/office/officeart/2018/2/layout/IconVerticalSolidList"/>
    <dgm:cxn modelId="{B0DF0E66-9AE3-4D46-A3A4-FA595046561F}" type="presParOf" srcId="{7ECCE81F-E13E-4A47-97C1-1929CAA4C0DA}" destId="{8059E87E-7516-43E0-BA20-996B3B2559B3}" srcOrd="2" destOrd="0" presId="urn:microsoft.com/office/officeart/2018/2/layout/IconVerticalSolidList"/>
    <dgm:cxn modelId="{6145549D-9011-0C4F-97CE-C34EE9094ACF}" type="presParOf" srcId="{7ECCE81F-E13E-4A47-97C1-1929CAA4C0DA}" destId="{5414D636-2BE2-4071-B33D-2D52C66A939B}" srcOrd="3" destOrd="0" presId="urn:microsoft.com/office/officeart/2018/2/layout/IconVerticalSolidList"/>
    <dgm:cxn modelId="{861A2BCA-51C2-5740-B229-E680E5ED4E90}" type="presParOf" srcId="{DB1F512D-5F58-4A28-98C3-AD4472A2C0F5}" destId="{C90B71D1-5F70-4743-8046-9A6FC7F97CAC}" srcOrd="1" destOrd="0" presId="urn:microsoft.com/office/officeart/2018/2/layout/IconVerticalSolidList"/>
    <dgm:cxn modelId="{F44951A3-E019-E44E-BB4D-661A4D1C2FD3}" type="presParOf" srcId="{DB1F512D-5F58-4A28-98C3-AD4472A2C0F5}" destId="{7E519C4C-81CC-497A-8564-E63F753AF66C}" srcOrd="2" destOrd="0" presId="urn:microsoft.com/office/officeart/2018/2/layout/IconVerticalSolidList"/>
    <dgm:cxn modelId="{DD2C58BC-CFD2-E14A-BEDE-D0FBF5F3DF59}" type="presParOf" srcId="{7E519C4C-81CC-497A-8564-E63F753AF66C}" destId="{166DF72B-5E49-465E-BD67-55AB8B5C2E30}" srcOrd="0" destOrd="0" presId="urn:microsoft.com/office/officeart/2018/2/layout/IconVerticalSolidList"/>
    <dgm:cxn modelId="{549C89F9-03FC-F043-AC35-6FD3EF20AF2D}" type="presParOf" srcId="{7E519C4C-81CC-497A-8564-E63F753AF66C}" destId="{E5EE1316-BE2D-4248-A4FF-7C1F427BFC30}" srcOrd="1" destOrd="0" presId="urn:microsoft.com/office/officeart/2018/2/layout/IconVerticalSolidList"/>
    <dgm:cxn modelId="{07283913-A425-2C45-9344-595C2707E811}" type="presParOf" srcId="{7E519C4C-81CC-497A-8564-E63F753AF66C}" destId="{19FE407D-053B-4335-ADFC-925A13108D2E}" srcOrd="2" destOrd="0" presId="urn:microsoft.com/office/officeart/2018/2/layout/IconVerticalSolidList"/>
    <dgm:cxn modelId="{B3C9A143-2C55-E342-9766-0473608C7516}" type="presParOf" srcId="{7E519C4C-81CC-497A-8564-E63F753AF66C}" destId="{E6168B8D-8C94-47E3-B8DB-0F97D0CB48B2}" srcOrd="3" destOrd="0" presId="urn:microsoft.com/office/officeart/2018/2/layout/IconVerticalSolidList"/>
    <dgm:cxn modelId="{3422C055-2A30-F54E-B3CE-A73031F21E70}" type="presParOf" srcId="{DB1F512D-5F58-4A28-98C3-AD4472A2C0F5}" destId="{EF89B738-815C-414D-B40A-14ABA2984848}" srcOrd="3" destOrd="0" presId="urn:microsoft.com/office/officeart/2018/2/layout/IconVerticalSolidList"/>
    <dgm:cxn modelId="{D5F9E0E1-8B49-0740-93DB-3C85E4B5764B}" type="presParOf" srcId="{DB1F512D-5F58-4A28-98C3-AD4472A2C0F5}" destId="{A7277355-213C-4CAA-BDFA-A5D1069E7D4D}" srcOrd="4" destOrd="0" presId="urn:microsoft.com/office/officeart/2018/2/layout/IconVerticalSolidList"/>
    <dgm:cxn modelId="{88F496DC-7836-CA48-B73E-1FC85DA5EC91}" type="presParOf" srcId="{A7277355-213C-4CAA-BDFA-A5D1069E7D4D}" destId="{A4309E4F-18D0-45DB-A4C7-F917DADF4009}" srcOrd="0" destOrd="0" presId="urn:microsoft.com/office/officeart/2018/2/layout/IconVerticalSolidList"/>
    <dgm:cxn modelId="{449DA476-2539-F440-B786-DF908D7C34A4}" type="presParOf" srcId="{A7277355-213C-4CAA-BDFA-A5D1069E7D4D}" destId="{275F2836-C513-42E9-9467-A968F7D8C0B4}" srcOrd="1" destOrd="0" presId="urn:microsoft.com/office/officeart/2018/2/layout/IconVerticalSolidList"/>
    <dgm:cxn modelId="{EC97B12B-42E3-FC47-BBE9-C59EC3384C69}" type="presParOf" srcId="{A7277355-213C-4CAA-BDFA-A5D1069E7D4D}" destId="{D64877E9-4D10-48FE-9F5E-E9D206B24D5C}" srcOrd="2" destOrd="0" presId="urn:microsoft.com/office/officeart/2018/2/layout/IconVerticalSolidList"/>
    <dgm:cxn modelId="{55FCD810-A1B3-4346-8B7B-AF0FD7EB0A92}" type="presParOf" srcId="{A7277355-213C-4CAA-BDFA-A5D1069E7D4D}" destId="{4B5B1D8A-4CF5-4A6D-820A-EE407BE58F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E61B6-BA6B-4D88-9B16-476CEAAE2D65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A1001-A5C4-48DB-B351-680C2D4F85F4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4D636-2BE2-4071-B33D-2D52C66A939B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Test Java servlets without containers using </a:t>
          </a:r>
          <a:r>
            <a:rPr lang="en-US" sz="2300" b="1" kern="1200">
              <a:hlinkClick xmlns:r="http://schemas.openxmlformats.org/officeDocument/2006/relationships" r:id="rId3"/>
            </a:rPr>
            <a:t>Karate Mock Servlet</a:t>
          </a:r>
          <a:endParaRPr lang="en-US" sz="2300" kern="1200"/>
        </a:p>
      </dsp:txBody>
      <dsp:txXfrm>
        <a:off x="1945450" y="719"/>
        <a:ext cx="4643240" cy="1684372"/>
      </dsp:txXfrm>
    </dsp:sp>
    <dsp:sp modelId="{166DF72B-5E49-465E-BD67-55AB8B5C2E30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E1316-BE2D-4248-A4FF-7C1F427BFC30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68B8D-8C94-47E3-B8DB-0F97D0CB48B2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API test doubles to facilitate consumer-driven contract testing using </a:t>
          </a:r>
          <a:r>
            <a:rPr lang="en-US" sz="2300" b="1" kern="1200">
              <a:hlinkClick xmlns:r="http://schemas.openxmlformats.org/officeDocument/2006/relationships" r:id="rId6"/>
            </a:rPr>
            <a:t>Karate Netty</a:t>
          </a:r>
          <a:endParaRPr lang="en-US" sz="2300" kern="1200" dirty="0"/>
        </a:p>
      </dsp:txBody>
      <dsp:txXfrm>
        <a:off x="1945450" y="2106185"/>
        <a:ext cx="4643240" cy="1684372"/>
      </dsp:txXfrm>
    </dsp:sp>
    <dsp:sp modelId="{A4309E4F-18D0-45DB-A4C7-F917DADF4009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F2836-C513-42E9-9467-A968F7D8C0B4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B1D8A-4CF5-4A6D-820A-EE407BE58F21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Performance test an API using </a:t>
          </a:r>
          <a:r>
            <a:rPr lang="en-US" sz="2300" b="1" kern="1200">
              <a:hlinkClick xmlns:r="http://schemas.openxmlformats.org/officeDocument/2006/relationships" r:id="rId9"/>
            </a:rPr>
            <a:t>Karate Gatling</a:t>
          </a:r>
          <a:endParaRPr lang="en-US" sz="2300" kern="1200"/>
        </a:p>
      </dsp:txBody>
      <dsp:txXfrm>
        <a:off x="1945450" y="4211650"/>
        <a:ext cx="4643240" cy="1684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54CD7-EDCA-744C-B43D-8CE3B321A61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E9253-E1C9-7D48-840D-A8C801CB6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8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eugenp</a:t>
            </a:r>
            <a:r>
              <a:rPr lang="en-US" dirty="0"/>
              <a:t>/tutorials/blob/master/spring-cucumber/</a:t>
            </a:r>
            <a:r>
              <a:rPr lang="en-US" dirty="0" err="1"/>
              <a:t>src</a:t>
            </a:r>
            <a:r>
              <a:rPr lang="en-US" dirty="0"/>
              <a:t>/test/resources/</a:t>
            </a:r>
            <a:r>
              <a:rPr lang="en-US" dirty="0" err="1"/>
              <a:t>baelung.feature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eugenp</a:t>
            </a:r>
            <a:r>
              <a:rPr lang="en-US" dirty="0"/>
              <a:t>/tutorials/blob/master/spring-cucumber/</a:t>
            </a:r>
            <a:r>
              <a:rPr lang="en-US" dirty="0" err="1"/>
              <a:t>src</a:t>
            </a:r>
            <a:r>
              <a:rPr lang="en-US" dirty="0"/>
              <a:t>/test/java/com/</a:t>
            </a:r>
            <a:r>
              <a:rPr lang="en-US" dirty="0" err="1"/>
              <a:t>baeldung</a:t>
            </a:r>
            <a:r>
              <a:rPr lang="en-US" dirty="0"/>
              <a:t>/</a:t>
            </a:r>
            <a:r>
              <a:rPr lang="en-US" dirty="0" err="1"/>
              <a:t>StepDefsIntegrationTest.java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9253-E1C9-7D48-840D-A8C801CB60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4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Link: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mwinteringham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-framework/pull/3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9253-E1C9-7D48-840D-A8C801CB60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8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9253-E1C9-7D48-840D-A8C801CB60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5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Copy/paste these to your POM file: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&lt;properties&gt;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project.build.sourceEncoding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&gt;UTF-8&lt;/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project.build.sourceEncoding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java.version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&gt;1.8&lt;/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java.version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maven.compiler.version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&gt;3.6.0&lt;/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maven.compiler.version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karate.version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&gt;0.9.6&lt;/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karate.version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gatling.plugin.version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&gt;3.0.5&lt;/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gatling.plugin.version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&lt;/properties&gt;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com.intuit.karate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&gt;karate-gatling&lt;/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&lt;version&gt;${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karate.version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}&lt;/version&gt;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&lt;scope&gt;test&lt;/scope&gt;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&lt;plugin&gt;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io.gatling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&gt;gatling-maven-plugin&lt;/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&lt;version&gt;${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gatling.plugin.version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}&lt;/version&gt;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&lt;configuration&gt;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 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simulationsFolder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/test/java/performance&lt;/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simulationsFolder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 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configFolder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/test/java/performance/data&lt;/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configFolder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&lt;/configuration&gt;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&lt;executions&gt;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 &lt;execution&gt;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&lt;phase&gt;test&lt;/phase&gt;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&lt;goals&gt;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 &lt;goal&gt;test&lt;/goal&gt;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&lt;/goals&gt;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 &lt;/execution&gt;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&lt;/executions&gt;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&lt;/plugin&gt;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9253-E1C9-7D48-840D-A8C801CB60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1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Cut/paste this into your </a:t>
            </a:r>
            <a:r>
              <a:rPr lang="en-US" dirty="0" err="1"/>
              <a:t>perftest.scala</a:t>
            </a:r>
            <a:r>
              <a:rPr lang="en-US" dirty="0"/>
              <a:t> file: 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performance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com.intuit.karate.gatling.PreDef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io.gatling.core.Predef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scala.concurrent.duration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Simulation {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karateProtocol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scenario("hammer the preauthorization endpoint").exec(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karateFeature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classpath:performance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preauthorization.feature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.inject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rampUsers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 during (5 seconds)).protocols(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9253-E1C9-7D48-840D-A8C801CB60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11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Gatling also provides a built-in that reads from a JDBC connection.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9253-E1C9-7D48-840D-A8C801CB60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9253-E1C9-7D48-840D-A8C801CB60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7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A389-B1EC-6647-BC07-F488741B8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5943D-2813-0A4E-9689-9BCFBE2CE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2EF3C-826F-4642-980F-71C2A71EF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31374-B5B2-E54F-B920-D4CD4317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35C1A-D0BE-554D-BFB6-AFD49480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1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5AC2-6246-3648-B91B-373D1560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A70B8-9615-AB4E-B2DD-D78FD14A2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C4D81-A65D-0348-8325-C13DD30B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8FDBD-5BC6-DA44-847F-42F3E9F6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86D1A-275B-EC4C-9725-82AF49E0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9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EFC8C1-CBF0-0D41-843E-CED5327EA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463CA-B0DB-2149-B32A-71756E62A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4DC2F-A820-BF4F-A2B7-2076E38D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52F6C-477F-3C48-B8DF-2EB6B095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B2846-3D9E-7046-BE4F-A2C3F4E1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B6BD-49E9-1242-8B61-32AA2CE6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1D63-41CA-BF4C-8B61-A6FA3866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C125E-C9DE-984F-9D97-3867D34E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E95FE-E09A-F042-941B-04ADDA5B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C5DB2-4542-4241-B799-2F6B8A8A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3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265B-1E67-1948-935E-C1347EE5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BE91C-E9DD-3940-B19D-B953C96E4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BB361-0148-4749-AB74-C16C86C6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2AC2F-1FBB-D747-B93D-97A48FE4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291C-E7D2-0F48-B3BB-59C3DAB6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7157-0496-A94E-B218-58622A2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045B6-9797-9F4A-8C84-7BA8B1C92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6A2E2-C809-A94B-AB8D-0297B87DA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87150-EDBE-2740-AE56-2D081700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63AB4-31DC-F445-A013-837CC957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24C2D-376C-FF4B-B7FB-71AA702C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3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90C3-50A1-064B-B428-1BD5BDAC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458F9-83E4-C242-ADCB-1F3E6D32F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CBF83-11A2-B349-B02C-1CCEB6208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DF778-2BC0-D34F-AF5B-80381F4CA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EC1F5-5320-924A-89D5-7811255F1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B3B5DE-F572-E94E-8394-23D22016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643C0-6F69-8040-BB48-2097B7ED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BF9177-C4D4-3148-8F0F-FCC3A474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0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8423-03E6-0246-8674-045879CD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173531-B873-8E46-85A5-8F203F0D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44A96-3F1C-3749-9506-57AA3379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4A429-B3AB-DC4F-AF51-2B4BE552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6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747F28-21D6-1544-8B24-87D1D8F8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F6F06-503B-FD42-87F5-2B53331D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51577-9436-064D-9469-E7C302E5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0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F642-3632-3648-8E95-C803738F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4D2AA-11B2-8A4F-8ED3-9174300B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4EEAC-3BCC-C748-8389-78AFB6302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2247D-7529-6147-B7CE-00CDF0AB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ED187-DBEF-1446-A7FD-E6337045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64E1C-0DF6-5E4D-8EF0-16654670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1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BD1B-F3B8-9F46-9313-1F7472FC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D0769-CEB1-5E4F-8E58-439D9193C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479B8-8577-B640-BF98-E1AC5235C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060F3-0873-E540-A8BA-98E0E9BA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8C2B-448B-004A-9A1A-047D449A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EA70-9699-8745-BC9C-26CABEB1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9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30E83-180C-1340-A714-B46156CF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7AA7C-D079-764B-92FD-040B6CEB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7A717-EBEF-C844-AFDD-0E117DE03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4A334-E4DA-6243-98FF-EA4FCBAC81D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97FFC-4541-DF4C-A95B-33CBC3F08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283CB-68E6-6A44-9D06-E9A1C10D7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4AF62-ECEC-F14A-B2A9-45181ECE5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mave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tuit/karate/tree/master/karate-gatl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tuit/karate/tree/master/karate-gatl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tuit/karate#featur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docs/current/general/simulation_setup/" TargetMode="External"/><Relationship Id="rId2" Type="http://schemas.openxmlformats.org/officeDocument/2006/relationships/hyperlink" Target="http://en.wikipedia.org/wiki/Heaviside_step_functio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docs/current/session/feed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/tree/master/karate-core#capabilitie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C4B4F-9F6C-CD4C-B365-244611346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09" y="2825248"/>
            <a:ext cx="4412783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Intro to Karate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D1CE06-3804-6147-B8ED-AFE95392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0847" y="928201"/>
            <a:ext cx="4939290" cy="49269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7C15C-1690-C543-8124-BDA89080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Creating a Feature File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AC2C-7A49-1F4D-8122-12913720C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Karate scripts are written in Gherkin format, and consist of: </a:t>
            </a:r>
          </a:p>
          <a:p>
            <a:r>
              <a:rPr lang="en-US" sz="2000" dirty="0"/>
              <a:t>A </a:t>
            </a:r>
            <a:r>
              <a:rPr lang="en-US" sz="2000" b="1" dirty="0"/>
              <a:t>Feature</a:t>
            </a:r>
            <a:r>
              <a:rPr lang="en-US" sz="2000" dirty="0"/>
              <a:t> section, </a:t>
            </a:r>
          </a:p>
          <a:p>
            <a:r>
              <a:rPr lang="en-US" sz="2000" dirty="0"/>
              <a:t>A </a:t>
            </a:r>
            <a:r>
              <a:rPr lang="en-US" sz="2000" b="1" dirty="0"/>
              <a:t>Background</a:t>
            </a:r>
            <a:r>
              <a:rPr lang="en-US" sz="2000" dirty="0"/>
              <a:t> section, and </a:t>
            </a:r>
          </a:p>
          <a:p>
            <a:r>
              <a:rPr lang="en-US" sz="2000" dirty="0"/>
              <a:t>One or more </a:t>
            </a:r>
            <a:r>
              <a:rPr lang="en-US" sz="2000" b="1" dirty="0"/>
              <a:t>Scenario</a:t>
            </a:r>
            <a:r>
              <a:rPr lang="en-US" sz="2000" dirty="0"/>
              <a:t> sections, or</a:t>
            </a:r>
          </a:p>
          <a:p>
            <a:r>
              <a:rPr lang="en-US" sz="2000" dirty="0"/>
              <a:t>For data-driven tests, a </a:t>
            </a:r>
            <a:r>
              <a:rPr lang="en-US" sz="2000" b="1" dirty="0"/>
              <a:t>Scenario</a:t>
            </a:r>
            <a:r>
              <a:rPr lang="en-US" sz="2000" dirty="0"/>
              <a:t> </a:t>
            </a:r>
            <a:r>
              <a:rPr lang="en-US" sz="2000" b="1" dirty="0"/>
              <a:t>Outline</a:t>
            </a:r>
            <a:r>
              <a:rPr lang="en-US" sz="2000" dirty="0"/>
              <a:t> along with </a:t>
            </a:r>
            <a:r>
              <a:rPr lang="en-US" sz="2000" b="1" dirty="0"/>
              <a:t>Examples</a:t>
            </a:r>
          </a:p>
          <a:p>
            <a:pPr marL="0" indent="0">
              <a:buNone/>
            </a:pPr>
            <a:r>
              <a:rPr lang="en-US" sz="2000" dirty="0"/>
              <a:t>Also, like with Cucumber feature files, each step in a Karate feature file begins with </a:t>
            </a:r>
            <a:r>
              <a:rPr lang="en-US" sz="2000" i="1" dirty="0"/>
              <a:t>Given</a:t>
            </a:r>
            <a:r>
              <a:rPr lang="en-US" sz="2000" dirty="0"/>
              <a:t>, </a:t>
            </a:r>
            <a:r>
              <a:rPr lang="en-US" sz="2000" i="1" dirty="0"/>
              <a:t>When</a:t>
            </a:r>
            <a:r>
              <a:rPr lang="en-US" sz="2000" dirty="0"/>
              <a:t> or </a:t>
            </a:r>
            <a:r>
              <a:rPr lang="en-US" sz="2000" i="1" dirty="0"/>
              <a:t>Then</a:t>
            </a:r>
            <a:r>
              <a:rPr lang="en-US" sz="2000" dirty="0"/>
              <a:t>.  You can also substitute ‘</a:t>
            </a:r>
            <a:r>
              <a:rPr lang="en-US" sz="2000" i="1" dirty="0"/>
              <a:t>*</a:t>
            </a:r>
            <a:r>
              <a:rPr lang="en-US" sz="2000" dirty="0"/>
              <a:t>’ for these three keywords.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0C2D4-0B9A-2749-ADB4-CD275AFB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578657"/>
            <a:ext cx="4395569" cy="2406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33E320-B0B1-1C4C-8F13-E351AEC1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4253624"/>
            <a:ext cx="4397433" cy="13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7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F6C64-1C72-8240-8AED-9097FE3A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Core Variables, Actions &amp; Keywords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AF59B7-E20E-B34A-8321-724377800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-1" b="-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7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77CF-35F8-4F4F-93C4-E35887A9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Sample GET Request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81BF4-2E6F-6346-A7C3-25B32FB0D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52" b="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91DD0F-7EE3-41F3-93E0-CC92B04E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 lnSpcReduction="10000"/>
          </a:bodyPr>
          <a:lstStyle/>
          <a:p>
            <a:pPr>
              <a:buFont typeface="Wingdings" pitchFamily="2" charset="2"/>
              <a:buChar char="ß"/>
            </a:pPr>
            <a:r>
              <a:rPr lang="en-US" sz="1700" dirty="0">
                <a:sym typeface="Wingdings" pitchFamily="2" charset="2"/>
              </a:rPr>
              <a:t> Define our Feature</a:t>
            </a:r>
          </a:p>
          <a:p>
            <a:pPr>
              <a:buFont typeface="Wingdings" pitchFamily="2" charset="2"/>
              <a:buChar char="ß"/>
            </a:pPr>
            <a:endParaRPr lang="en-US" sz="1700" dirty="0"/>
          </a:p>
          <a:p>
            <a:pPr>
              <a:buFont typeface="Wingdings" pitchFamily="2" charset="2"/>
              <a:buChar char="ß"/>
            </a:pPr>
            <a:r>
              <a:rPr lang="en-US" sz="1700" dirty="0"/>
              <a:t> Specify our URL, which will apply to all Scenarios underneath</a:t>
            </a:r>
          </a:p>
          <a:p>
            <a:pPr>
              <a:buFont typeface="Wingdings" pitchFamily="2" charset="2"/>
              <a:buChar char="ß"/>
            </a:pPr>
            <a:endParaRPr lang="en-US" sz="1700" dirty="0"/>
          </a:p>
          <a:p>
            <a:pPr>
              <a:buFont typeface="Wingdings" pitchFamily="2" charset="2"/>
              <a:buChar char="ß"/>
            </a:pPr>
            <a:r>
              <a:rPr lang="en-US" sz="1700" dirty="0"/>
              <a:t> Set our path, headers &amp; method (GET)</a:t>
            </a:r>
          </a:p>
          <a:p>
            <a:pPr>
              <a:buFont typeface="Wingdings" pitchFamily="2" charset="2"/>
              <a:buChar char="ß"/>
            </a:pPr>
            <a:endParaRPr lang="en-US" sz="1700" dirty="0"/>
          </a:p>
          <a:p>
            <a:pPr>
              <a:buFont typeface="Wingdings" pitchFamily="2" charset="2"/>
              <a:buChar char="ß"/>
            </a:pPr>
            <a:endParaRPr lang="en-US" sz="1700" dirty="0"/>
          </a:p>
          <a:p>
            <a:pPr>
              <a:buFont typeface="Wingdings" pitchFamily="2" charset="2"/>
              <a:buChar char="ß"/>
            </a:pPr>
            <a:endParaRPr lang="en-US" sz="1700" dirty="0"/>
          </a:p>
          <a:p>
            <a:pPr>
              <a:buFont typeface="Wingdings" pitchFamily="2" charset="2"/>
              <a:buChar char="ß"/>
            </a:pPr>
            <a:r>
              <a:rPr lang="en-US" sz="1700" dirty="0"/>
              <a:t> Define the status we’re expecting to receive along with any header &amp; response body attributes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BB2FDD41-44D1-FA41-80FA-5D960572F94B}"/>
              </a:ext>
            </a:extLst>
          </p:cNvPr>
          <p:cNvSpPr/>
          <p:nvPr/>
        </p:nvSpPr>
        <p:spPr>
          <a:xfrm>
            <a:off x="763675" y="2311120"/>
            <a:ext cx="3149556" cy="5325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B6BC049-DB50-4E48-BA29-C08CED0ACB1D}"/>
              </a:ext>
            </a:extLst>
          </p:cNvPr>
          <p:cNvSpPr/>
          <p:nvPr/>
        </p:nvSpPr>
        <p:spPr>
          <a:xfrm>
            <a:off x="763675" y="2914022"/>
            <a:ext cx="5332325" cy="74357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F5C57FB-B20A-2347-B290-4A8DF1C0E02A}"/>
              </a:ext>
            </a:extLst>
          </p:cNvPr>
          <p:cNvSpPr/>
          <p:nvPr/>
        </p:nvSpPr>
        <p:spPr>
          <a:xfrm>
            <a:off x="763675" y="3429000"/>
            <a:ext cx="6561573" cy="2097593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76563E2-B9CF-E540-8637-D0BA2704D29D}"/>
              </a:ext>
            </a:extLst>
          </p:cNvPr>
          <p:cNvSpPr/>
          <p:nvPr/>
        </p:nvSpPr>
        <p:spPr>
          <a:xfrm>
            <a:off x="763675" y="5118035"/>
            <a:ext cx="6018962" cy="11044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3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1191" y="0"/>
            <a:ext cx="6100799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5CFE2-70F7-A649-A53B-A19FEC28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98" y="655783"/>
            <a:ext cx="4284418" cy="1448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Reports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6212" y="43498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2F9C8-ADBF-764A-B938-B3F0E529C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05" b="-1"/>
          <a:stretch/>
        </p:blipFill>
        <p:spPr>
          <a:xfrm>
            <a:off x="325636" y="1379977"/>
            <a:ext cx="11531110" cy="4604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DB4A37-1565-A44B-8ED5-D645A69C9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226" y="5694560"/>
            <a:ext cx="6477007" cy="10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978C-C76B-1C48-807F-92815147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3068B-E367-E045-B844-A418783E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606" y="1733186"/>
            <a:ext cx="7081979" cy="511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Environment variables are configured in the </a:t>
            </a:r>
            <a:r>
              <a:rPr lang="en-US" sz="2000" b="1" dirty="0"/>
              <a:t>karate-</a:t>
            </a:r>
            <a:r>
              <a:rPr lang="en-US" sz="2000" b="1" dirty="0" err="1"/>
              <a:t>config.js</a:t>
            </a:r>
            <a:r>
              <a:rPr lang="en-US" sz="2000" dirty="0"/>
              <a:t> file: 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D4B0C4-DC12-484C-849E-F4BBF798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7" y="2244437"/>
            <a:ext cx="7098420" cy="4147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3AF65-7A01-654B-ABCC-BA0666283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13" y="2379517"/>
            <a:ext cx="4681681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3ACBA6-73FC-CF47-A907-5DC3CD75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713" y="3264021"/>
            <a:ext cx="4681682" cy="3128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309696-92DD-1B4F-BB3F-B832ABD8D068}"/>
              </a:ext>
            </a:extLst>
          </p:cNvPr>
          <p:cNvSpPr txBox="1"/>
          <p:nvPr/>
        </p:nvSpPr>
        <p:spPr>
          <a:xfrm>
            <a:off x="7337712" y="1733186"/>
            <a:ext cx="468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specify which environment to use when running Maven from the command line: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D481B-24B3-DD4D-BC39-59B24532F720}"/>
              </a:ext>
            </a:extLst>
          </p:cNvPr>
          <p:cNvSpPr txBox="1"/>
          <p:nvPr/>
        </p:nvSpPr>
        <p:spPr>
          <a:xfrm>
            <a:off x="7337712" y="2894689"/>
            <a:ext cx="468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…or by hard-coding it in a runner file: </a:t>
            </a:r>
          </a:p>
        </p:txBody>
      </p:sp>
    </p:spTree>
    <p:extLst>
      <p:ext uri="{BB962C8B-B14F-4D97-AF65-F5344CB8AC3E}">
        <p14:creationId xmlns:p14="http://schemas.microsoft.com/office/powerpoint/2010/main" val="129121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434C7-C2FB-2B4F-A7E4-35A06476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Parallel Test Execution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BCD9C-1403-4F42-820A-050106E6D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Karate can run tests in parallel with a little help from JUnit (4 or 5) and a simple test runner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1815-8BC0-F74A-A9F7-D302B351D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2" b="1045"/>
          <a:stretch/>
        </p:blipFill>
        <p:spPr>
          <a:xfrm>
            <a:off x="490408" y="3147056"/>
            <a:ext cx="11231455" cy="265320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F7BD9-763C-E741-BF98-FF450A81FFF5}"/>
              </a:ext>
            </a:extLst>
          </p:cNvPr>
          <p:cNvSpPr txBox="1">
            <a:spLocks/>
          </p:cNvSpPr>
          <p:nvPr/>
        </p:nvSpPr>
        <p:spPr>
          <a:xfrm>
            <a:off x="2385642" y="5359651"/>
            <a:ext cx="9029284" cy="113789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Runner.path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500" dirty="0">
                <a:cs typeface="Courier New" panose="02070309020205020404" pitchFamily="49" charset="0"/>
              </a:rPr>
              <a:t> </a:t>
            </a:r>
            <a:r>
              <a:rPr lang="en-US" sz="1500" dirty="0"/>
              <a:t>is used to define which packages (or specific files within a package) you want to execute in parallel</a:t>
            </a:r>
          </a:p>
          <a:p>
            <a:r>
              <a:rPr lang="en-US" sz="1500" dirty="0"/>
              <a:t>The 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tags()</a:t>
            </a:r>
            <a:r>
              <a:rPr lang="en-US" sz="1500" dirty="0"/>
              <a:t> API is used to include/exclude certain Scenarios (e.g. “@</a:t>
            </a:r>
            <a:r>
              <a:rPr lang="en-US" sz="1500" dirty="0" err="1"/>
              <a:t>IncludeThisTest</a:t>
            </a:r>
            <a:r>
              <a:rPr lang="en-US" sz="1500" dirty="0"/>
              <a:t>” or “~@</a:t>
            </a:r>
            <a:r>
              <a:rPr lang="en-US" sz="1500" dirty="0" err="1"/>
              <a:t>SkipThisTest</a:t>
            </a:r>
            <a:r>
              <a:rPr lang="en-US" sz="1500" dirty="0"/>
              <a:t>” or “@parallel=false” to execute, but not in parallel)</a:t>
            </a:r>
          </a:p>
          <a:p>
            <a:r>
              <a:rPr lang="en-US" sz="1500" dirty="0"/>
              <a:t>The last method called, 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parallel()</a:t>
            </a:r>
            <a:r>
              <a:rPr lang="en-US" sz="1500" dirty="0"/>
              <a:t>, is where you pass the number of parallel threads needed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5392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4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DE76D-1FA0-B742-9D2F-05414792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306" y="415181"/>
            <a:ext cx="8916305" cy="6463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Running Tests from a Docker Container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DEE6-8E8A-1044-99D5-3951EFB8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187" y="1964601"/>
            <a:ext cx="9234922" cy="48960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" b="1" dirty="0"/>
              <a:t>Steps</a:t>
            </a:r>
            <a:r>
              <a:rPr lang="en-US" sz="1200" dirty="0"/>
              <a:t>: </a:t>
            </a:r>
          </a:p>
          <a:p>
            <a:pPr marL="0" indent="0">
              <a:buNone/>
            </a:pPr>
            <a:r>
              <a:rPr lang="en-US" sz="1000" dirty="0"/>
              <a:t>1. Create a </a:t>
            </a:r>
            <a:r>
              <a:rPr lang="en-US" sz="1000" i="1" dirty="0" err="1"/>
              <a:t>Dockerfile</a:t>
            </a:r>
            <a:r>
              <a:rPr lang="en-US" sz="1000" dirty="0"/>
              <a:t> in your project folder using a Maven docker image with Java (</a:t>
            </a:r>
            <a:r>
              <a:rPr lang="en-US" sz="1000" u="sng" dirty="0">
                <a:hlinkClick r:id="rId2"/>
              </a:rPr>
              <a:t>https://hub.docker.com/_/maven</a:t>
            </a:r>
            <a:r>
              <a:rPr lang="en-US" sz="1000" dirty="0"/>
              <a:t>): 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maven:3.6.3-jdk-11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WORKDIR 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/app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pom.xml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/app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COPY ./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/test/java 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endParaRPr lang="en-US" sz="1000" dirty="0"/>
          </a:p>
          <a:p>
            <a:pPr marL="0" lvl="0" indent="0">
              <a:buNone/>
            </a:pPr>
            <a:r>
              <a:rPr lang="en-US" sz="1000" dirty="0"/>
              <a:t>2. Build a docker image (in this example, “</a:t>
            </a:r>
            <a:r>
              <a:rPr lang="en-US" sz="1000" dirty="0" err="1"/>
              <a:t>karatetest</a:t>
            </a:r>
            <a:r>
              <a:rPr lang="en-US" sz="1000" dirty="0"/>
              <a:t>”) and run the container (“</a:t>
            </a:r>
            <a:r>
              <a:rPr lang="en-US" sz="1000" dirty="0" err="1"/>
              <a:t>karatetest</a:t>
            </a:r>
            <a:r>
              <a:rPr lang="en-US" sz="1000" dirty="0"/>
              <a:t>”) from the terminal: 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-t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karatetest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. 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-it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karatetest</a:t>
            </a:r>
            <a:endParaRPr lang="en-US" sz="1000" dirty="0"/>
          </a:p>
          <a:p>
            <a:pPr marL="0" lvl="0" indent="0">
              <a:buNone/>
            </a:pPr>
            <a:r>
              <a:rPr lang="en-US" sz="1000" dirty="0"/>
              <a:t>3. Create a Docker Compose file (e.g. </a:t>
            </a:r>
            <a:r>
              <a:rPr lang="en-US" sz="1000" i="1" dirty="0"/>
              <a:t>docker-</a:t>
            </a:r>
            <a:r>
              <a:rPr lang="en-US" sz="1000" i="1" dirty="0" err="1"/>
              <a:t>compose.yml</a:t>
            </a:r>
            <a:r>
              <a:rPr lang="en-US" sz="1000" dirty="0"/>
              <a:t>) to configure the build in a better way, to map a “target” folder in the container to your host machine (so you can view reports and details of each test run) and also map your host machine’s cache to the container as a reference for Maven dependencies:  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version: "3.8"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services: 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karate-tests: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image: karate-tests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build: 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context: .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./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volumes: 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 ./target:/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/app/target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 ~/.m2:/root/.m2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command: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mvn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  <a:endParaRPr lang="en-US" sz="1000" dirty="0"/>
          </a:p>
          <a:p>
            <a:pPr marL="0" lvl="0" indent="0">
              <a:buNone/>
            </a:pPr>
            <a:r>
              <a:rPr lang="en-US" sz="1000" dirty="0"/>
              <a:t>4. Run Docker Compose:  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docker-compose up --build</a:t>
            </a:r>
            <a:endParaRPr lang="en-US" sz="1000" dirty="0"/>
          </a:p>
          <a:p>
            <a:pPr marL="0" lvl="0" indent="0">
              <a:buNone/>
            </a:pPr>
            <a:r>
              <a:rPr lang="en-US" sz="1000" dirty="0"/>
              <a:t>5. Finally, when you’re done, shut down the container:  </a:t>
            </a:r>
          </a:p>
          <a:p>
            <a:pPr marL="457200" lvl="1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docker-compose down</a:t>
            </a:r>
          </a:p>
          <a:p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001B4-A6F0-5240-8ECF-170B27B45F88}"/>
              </a:ext>
            </a:extLst>
          </p:cNvPr>
          <p:cNvSpPr txBox="1"/>
          <p:nvPr/>
        </p:nvSpPr>
        <p:spPr>
          <a:xfrm>
            <a:off x="2944187" y="1167897"/>
            <a:ext cx="722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Assumptions</a:t>
            </a:r>
            <a:r>
              <a:rPr lang="en-US" sz="12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Docker Desktop is installed on your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Your Karate files are located in your project’s ./</a:t>
            </a:r>
            <a:r>
              <a:rPr lang="en-US" sz="1200" dirty="0" err="1"/>
              <a:t>src</a:t>
            </a:r>
            <a:r>
              <a:rPr lang="en-US" sz="1200" dirty="0"/>
              <a:t>/test/java folder</a:t>
            </a:r>
          </a:p>
        </p:txBody>
      </p:sp>
    </p:spTree>
    <p:extLst>
      <p:ext uri="{BB962C8B-B14F-4D97-AF65-F5344CB8AC3E}">
        <p14:creationId xmlns:p14="http://schemas.microsoft.com/office/powerpoint/2010/main" val="315534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C4B4F-9F6C-CD4C-B365-244611346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856" y="2944090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API Test Doubles with Karate-</a:t>
            </a:r>
            <a:r>
              <a:rPr lang="en-US" sz="5400" b="1" dirty="0" err="1"/>
              <a:t>Netty</a:t>
            </a:r>
            <a:endParaRPr lang="en-US" sz="5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D1CE06-3804-6147-B8ED-AFE95392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763" y="666728"/>
            <a:ext cx="5479489" cy="546579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003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2B9E3-C21D-B444-8AE8-F79188AC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Features &amp; Capabilities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EF20-63BC-B743-A504-BE326D1D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Use a simple feature file to create both hard-coded &amp; stateful mocks</a:t>
            </a:r>
          </a:p>
          <a:p>
            <a:r>
              <a:rPr lang="en-US" sz="2400" dirty="0"/>
              <a:t>Start and stop mock servers in milliseconds</a:t>
            </a:r>
          </a:p>
          <a:p>
            <a:r>
              <a:rPr lang="en-US" sz="2400" dirty="0"/>
              <a:t>Easy HTTP request matching by path, method, headers, body etc.</a:t>
            </a:r>
            <a:endParaRPr lang="en-US" sz="2000" dirty="0"/>
          </a:p>
          <a:p>
            <a:r>
              <a:rPr lang="en-US" sz="2400" dirty="0"/>
              <a:t>Simulate slow, delayed, error or malformed responses</a:t>
            </a:r>
          </a:p>
          <a:p>
            <a:r>
              <a:rPr lang="en-US" sz="2400" dirty="0"/>
              <a:t>Built-in CORS support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/>
              <a:t>Ref: </a:t>
            </a:r>
            <a:r>
              <a:rPr lang="en-US" sz="2000" dirty="0">
                <a:hlinkClick r:id="rId2"/>
              </a:rPr>
              <a:t>https://github.com/intuit/karate/tree/master/karate-netty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194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249EA-81BD-2944-8F94-12298680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Client-Side vs. Server-Side Feature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FC78-85BB-EC42-B897-E920B36C2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lnSpcReduction="10000"/>
          </a:bodyPr>
          <a:lstStyle/>
          <a:p>
            <a:r>
              <a:rPr lang="en-US" sz="1900" i="1" dirty="0"/>
              <a:t>Background</a:t>
            </a:r>
            <a:r>
              <a:rPr lang="en-US" sz="1900" dirty="0"/>
              <a:t> is executed upon start-up and used to read files and setup common functions &amp; ‘global’ state, e.g.: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* configure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* configure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responseHeaders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{ 'Content-Type': 'application/json’ }</a:t>
            </a:r>
            <a:endParaRPr lang="en-US" sz="1900" dirty="0"/>
          </a:p>
          <a:p>
            <a:r>
              <a:rPr lang="en-US" sz="1900" dirty="0"/>
              <a:t>Unlike a client-side feature file, </a:t>
            </a:r>
            <a:r>
              <a:rPr lang="en-US" sz="1900" i="1" dirty="0"/>
              <a:t>Background</a:t>
            </a:r>
            <a:r>
              <a:rPr lang="en-US" sz="1900" dirty="0"/>
              <a:t> is NOT executed before each </a:t>
            </a:r>
            <a:r>
              <a:rPr lang="en-US" sz="1900" i="1" dirty="0"/>
              <a:t>Scenario</a:t>
            </a:r>
            <a:r>
              <a:rPr lang="en-US" sz="1900" dirty="0"/>
              <a:t>. </a:t>
            </a:r>
            <a:endParaRPr lang="en-US" sz="1900" i="1" dirty="0"/>
          </a:p>
          <a:p>
            <a:r>
              <a:rPr lang="en-US" sz="1900" i="1" dirty="0"/>
              <a:t>Scenario Outline</a:t>
            </a:r>
            <a:r>
              <a:rPr lang="en-US" sz="1900" dirty="0"/>
              <a:t> is NOT supported on the server-side. </a:t>
            </a:r>
          </a:p>
          <a:p>
            <a:r>
              <a:rPr lang="en-US" sz="1900" dirty="0"/>
              <a:t>Each </a:t>
            </a:r>
            <a:r>
              <a:rPr lang="en-US" sz="1900" i="1" dirty="0"/>
              <a:t>Scenario</a:t>
            </a:r>
            <a:r>
              <a:rPr lang="en-US" sz="1900" dirty="0"/>
              <a:t> is expected to have a JavaScript expression as the content of its description, e.g.: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pathMatches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('/v1/headers') &amp;&amp;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methodIs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('get')</a:t>
            </a:r>
          </a:p>
          <a:p>
            <a:r>
              <a:rPr lang="en-US" sz="1900" dirty="0"/>
              <a:t>For an incoming request, </a:t>
            </a:r>
            <a:r>
              <a:rPr lang="en-US" sz="1900" i="1" dirty="0"/>
              <a:t>Scenario</a:t>
            </a:r>
            <a:r>
              <a:rPr lang="en-US" sz="1900" dirty="0"/>
              <a:t> sections are evaluated in order, and if the expression evaluates to ‘true’, the body of the </a:t>
            </a:r>
            <a:r>
              <a:rPr lang="en-US" sz="1900" i="1" dirty="0"/>
              <a:t>Scenario </a:t>
            </a:r>
            <a:r>
              <a:rPr lang="en-US" sz="1900" dirty="0"/>
              <a:t>is evaluated to generate and return a response (so it makes sense to make your last </a:t>
            </a:r>
            <a:r>
              <a:rPr lang="en-US" sz="1900" i="1" dirty="0"/>
              <a:t>Scenario</a:t>
            </a:r>
            <a:r>
              <a:rPr lang="en-US" sz="1900" dirty="0"/>
              <a:t> have an empty description as a failsafe, e.g. “404 Not Found”).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4827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2EBA2-B015-514B-8E7F-D0E1536A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What is it?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CC6C-03AE-B847-854E-6F2BD41BD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Karate is an open-source tool to combine API test-automation, mocks, performance testing &amp; UI automation into a </a:t>
            </a:r>
            <a:r>
              <a:rPr lang="en-US" b="1" dirty="0"/>
              <a:t>single</a:t>
            </a:r>
            <a:r>
              <a:rPr lang="en-US" dirty="0"/>
              <a:t>, </a:t>
            </a:r>
            <a:r>
              <a:rPr lang="en-US" i="1" dirty="0"/>
              <a:t>unified</a:t>
            </a:r>
            <a:r>
              <a:rPr lang="en-US" dirty="0"/>
              <a:t> framework.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It’s based on Cucumber-JVM, with JSON &amp; XML assertions and step definitions built-in – no extra Java code is needed to get your feature files to “do something.” </a:t>
            </a:r>
          </a:p>
        </p:txBody>
      </p:sp>
    </p:spTree>
    <p:extLst>
      <p:ext uri="{BB962C8B-B14F-4D97-AF65-F5344CB8AC3E}">
        <p14:creationId xmlns:p14="http://schemas.microsoft.com/office/powerpoint/2010/main" val="946667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5C806-91CD-AD44-BF52-EB5E5650D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94" y="81280"/>
            <a:ext cx="7977970" cy="6701495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6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AA932-C5E2-FC40-8BDB-045818BD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000"/>
              <a:t>Starting &amp; Stopping a Karate Server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6E71-0973-5B48-9EB3-D8634C77B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Starting and stopping a Karate server can be done via the Java API which allows you to mix Karate into Java code, JUnit tests &amp; Continuous Integration pipelines.</a:t>
            </a:r>
          </a:p>
          <a:p>
            <a:pPr marL="0" indent="0">
              <a:buNone/>
            </a:pPr>
            <a:r>
              <a:rPr lang="en-US" sz="1600" dirty="0"/>
              <a:t>The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com.intuit.karate.netty.FeatureServer</a:t>
            </a:r>
            <a:r>
              <a:rPr lang="en-US" sz="1600" dirty="0"/>
              <a:t> class has a static 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start()</a:t>
            </a:r>
            <a:r>
              <a:rPr lang="en-US" sz="1600" dirty="0"/>
              <a:t> method that takes 4 arguments:</a:t>
            </a:r>
          </a:p>
          <a:p>
            <a:pPr lvl="1"/>
            <a:r>
              <a:rPr lang="en-US" sz="1400" dirty="0"/>
              <a:t>Feature file(s)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1400" dirty="0"/>
              <a:t>: a 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</a:t>
            </a:r>
            <a:r>
              <a:rPr lang="en-US" sz="1400" dirty="0"/>
              <a:t> reference to the 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*.feature</a:t>
            </a:r>
            <a:r>
              <a:rPr lang="en-US" sz="1400" dirty="0"/>
              <a:t> file you want to run as a server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en-US" sz="1400" dirty="0"/>
              <a:t>: a 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dirty="0"/>
              <a:t> as above, if you have multiple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400" dirty="0"/>
              <a:t>: 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/>
              <a:t> value of the port you want to use. 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dirty="0"/>
              <a:t> means, Karate will dynamically choose a free port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</a:t>
            </a:r>
            <a:r>
              <a:rPr lang="en-US" sz="1400" dirty="0"/>
              <a:t>: 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/>
              <a:t> flag that, if true, starts an HTTPS server and auto-generates a certificate if it doesn't find one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1400" dirty="0"/>
              <a:t>: 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en-US" sz="1400" dirty="0"/>
              <a:t> of key-value pairs that can be used to pass custom variables into the 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*.feature</a:t>
            </a:r>
            <a:r>
              <a:rPr lang="en-US" sz="1400" dirty="0"/>
              <a:t> evaluation context - or 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/>
              <a:t> if not-applicable</a:t>
            </a:r>
          </a:p>
          <a:p>
            <a:pPr marL="0" indent="0">
              <a:buNone/>
            </a:pPr>
            <a:r>
              <a:rPr lang="en-US" sz="1600" dirty="0"/>
              <a:t>The static 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start()</a:t>
            </a:r>
            <a:r>
              <a:rPr lang="en-US" sz="1600" dirty="0"/>
              <a:t> method returns a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FeatureServer</a:t>
            </a:r>
            <a:r>
              <a:rPr lang="en-US" sz="1600" dirty="0"/>
              <a:t> object on which you can call a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/>
              <a:t> method to get the port on which the server was started.  And a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FeatureServer</a:t>
            </a:r>
            <a:r>
              <a:rPr lang="en-US" sz="1600" dirty="0"/>
              <a:t> instance has a 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stop()</a:t>
            </a:r>
            <a:r>
              <a:rPr lang="en-US" sz="1600" dirty="0"/>
              <a:t> method that will stop the server.</a:t>
            </a:r>
          </a:p>
          <a:p>
            <a:pPr marL="0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92831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6C64-1C72-8240-8AED-9097FE3A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/>
              <a:t>Request Handling &amp; Response Building Commands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A69DD2-A8D0-9D4B-A4E4-FCF2C79F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858015"/>
            <a:ext cx="11176000" cy="163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86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B4C89-6BB9-2F44-9281-F5A4A5F6F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Comparison with WireMock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able&#10;&#10;Description automatically generated">
            <a:extLst>
              <a:ext uri="{FF2B5EF4-FFF2-40B4-BE49-F238E27FC236}">
                <a16:creationId xmlns:a16="http://schemas.microsoft.com/office/drawing/2014/main" id="{ADACF423-BA23-0C4D-AA51-F6793FCE2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r="1" b="14725"/>
          <a:stretch/>
        </p:blipFill>
        <p:spPr bwMode="auto">
          <a:xfrm>
            <a:off x="545238" y="858525"/>
            <a:ext cx="7608304" cy="52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D0BC2BD4-FAAA-274C-AD70-1BED9543229E}"/>
              </a:ext>
            </a:extLst>
          </p:cNvPr>
          <p:cNvSpPr/>
          <p:nvPr/>
        </p:nvSpPr>
        <p:spPr>
          <a:xfrm>
            <a:off x="454467" y="1936376"/>
            <a:ext cx="3974098" cy="13447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CFF6490-F03A-B245-9312-B54B1E3A9213}"/>
              </a:ext>
            </a:extLst>
          </p:cNvPr>
          <p:cNvSpPr/>
          <p:nvPr/>
        </p:nvSpPr>
        <p:spPr>
          <a:xfrm>
            <a:off x="4519337" y="1470212"/>
            <a:ext cx="2849652" cy="8606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93A5D-398F-2147-86E0-FE1BFFE30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3899"/>
            <a:ext cx="7368990" cy="2080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D34AC-0B95-8245-9AAD-AF11DCB6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245" y="2607987"/>
            <a:ext cx="7214755" cy="17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5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C4B4F-9F6C-CD4C-B365-244611346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856" y="2944090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/>
              <a:t>Performance Testing with Karate</a:t>
            </a:r>
            <a:endParaRPr lang="en-US" sz="5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D1CE06-3804-6147-B8ED-AFE95392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763" y="666728"/>
            <a:ext cx="5479489" cy="546579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6698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2B9E3-C21D-B444-8AE8-F79188AC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Features &amp; Capabilities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EF20-63BC-B743-A504-BE326D1D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Re-purpose Karate tests as performance tests (executed by Gatling)</a:t>
            </a:r>
          </a:p>
          <a:p>
            <a:r>
              <a:rPr lang="en-US" sz="2400" dirty="0"/>
              <a:t>Leverage Karate’s assertion capabilities to validate server responses under load</a:t>
            </a:r>
          </a:p>
          <a:p>
            <a:r>
              <a:rPr lang="en-US" sz="2400" dirty="0"/>
              <a:t>Assertion failures appear in Gatling reports along with the line numbers that failed</a:t>
            </a:r>
          </a:p>
          <a:p>
            <a:r>
              <a:rPr lang="en-US" sz="2400" dirty="0"/>
              <a:t>Option to scale out by distributing a test over multiple hardware nodes or Docker containers</a:t>
            </a:r>
          </a:p>
          <a:p>
            <a:r>
              <a:rPr lang="en-US" sz="2400" i="1" dirty="0"/>
              <a:t>Anything</a:t>
            </a:r>
            <a:r>
              <a:rPr lang="en-US" sz="2400" dirty="0"/>
              <a:t> that can be written in Java can be performance tested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Ref: </a:t>
            </a:r>
            <a:r>
              <a:rPr lang="en-US" sz="2000" dirty="0">
                <a:hlinkClick r:id="rId2"/>
              </a:rPr>
              <a:t>https://github.com/intuit/karate/tree/master/karate-gatling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4572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19F8E-2337-B947-9E4E-F3068DEF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/>
              <a:t>Assumptions &amp; Prerequisites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2D37A-C3A1-E047-B82F-44301AE09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Install the Scala plugin for IntelliJ (don’t worry – you’ll only be using Scala to define your load model…Karate does the rest)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If you haven’t created one yet, go ahead and create a feature file – you’ll be re-purposing it as your performance tests</a:t>
            </a:r>
          </a:p>
          <a:p>
            <a:endParaRPr lang="en-US" sz="2200" dirty="0"/>
          </a:p>
          <a:p>
            <a:r>
              <a:rPr lang="en-US" sz="2200" dirty="0"/>
              <a:t>Create a folder under ~/</a:t>
            </a:r>
            <a:r>
              <a:rPr lang="en-US" sz="2200" dirty="0" err="1"/>
              <a:t>src</a:t>
            </a:r>
            <a:r>
              <a:rPr lang="en-US" sz="2200" dirty="0"/>
              <a:t>/test/java called “performance,” and a 2nd folder underneath it called “data”</a:t>
            </a:r>
          </a:p>
          <a:p>
            <a:endParaRPr lang="en-US" sz="2200" dirty="0"/>
          </a:p>
          <a:p>
            <a:r>
              <a:rPr lang="en-US" sz="2200" dirty="0"/>
              <a:t>Copy the feature file(s) you’ll be working with to the new ~/performance folder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51597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6394D-6D8F-FD40-B2FA-5AF0F610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Maven Dependencies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0AA3-D1C0-8147-82B6-E90AB3003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You’ll need to add a “karate-gatling” dependency and “gatling-maven-plugin” to your POM file.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Note that in the &lt;plugin&gt; section it’s assumed you’ll be adding performance tests and their configuration files to the following folders: </a:t>
            </a:r>
          </a:p>
          <a:p>
            <a:pPr marL="457200" lvl="1" indent="0">
              <a:buNone/>
            </a:pPr>
            <a:r>
              <a:rPr lang="en-US" sz="1600" dirty="0"/>
              <a:t>~/</a:t>
            </a:r>
            <a:r>
              <a:rPr lang="en-US" sz="1600" dirty="0" err="1"/>
              <a:t>src</a:t>
            </a:r>
            <a:r>
              <a:rPr lang="en-US" sz="1600" dirty="0"/>
              <a:t>/test/java/performance </a:t>
            </a:r>
          </a:p>
          <a:p>
            <a:pPr marL="457200" lvl="1" indent="0">
              <a:buNone/>
            </a:pPr>
            <a:r>
              <a:rPr lang="en-US" sz="1600" dirty="0"/>
              <a:t>~/</a:t>
            </a:r>
            <a:r>
              <a:rPr lang="en-US" sz="1600" dirty="0" err="1"/>
              <a:t>src</a:t>
            </a:r>
            <a:r>
              <a:rPr lang="en-US" sz="1600" dirty="0"/>
              <a:t>/test/java/performance/data </a:t>
            </a:r>
          </a:p>
          <a:p>
            <a:pPr marL="0" indent="0">
              <a:buNone/>
            </a:pPr>
            <a:r>
              <a:rPr lang="en-US" sz="2000" dirty="0"/>
              <a:t>…so change these if you decided to house things elsewhere.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E8A07-DAE0-3C4D-8BE9-F24192930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" r="1754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8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12718-899F-5A48-B269-A697602CAAAE}"/>
              </a:ext>
            </a:extLst>
          </p:cNvPr>
          <p:cNvSpPr txBox="1"/>
          <p:nvPr/>
        </p:nvSpPr>
        <p:spPr>
          <a:xfrm>
            <a:off x="1041400" y="2336800"/>
            <a:ext cx="10107613" cy="969963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In the ~/performance/data folder, create a new file and call it </a:t>
            </a:r>
            <a:r>
              <a:rPr lang="en-US" sz="2000" b="1" dirty="0" err="1"/>
              <a:t>perftest.scala</a:t>
            </a:r>
            <a:r>
              <a:rPr lang="en-US" sz="2000" dirty="0"/>
              <a:t> (or whatever you want, really, with a “.</a:t>
            </a:r>
            <a:r>
              <a:rPr lang="en-US" sz="2000" dirty="0" err="1"/>
              <a:t>scala</a:t>
            </a:r>
            <a:r>
              <a:rPr lang="en-US" sz="2000" dirty="0"/>
              <a:t>” extension), then add this to the file: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62FC19-1E60-0846-8F69-1BCFFDA28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400" y="3113405"/>
            <a:ext cx="10107613" cy="2238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896E5-A2C4-1A48-BD64-4C3CFCA6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57C9B-F366-3446-A185-136D733A7C4D}"/>
              </a:ext>
            </a:extLst>
          </p:cNvPr>
          <p:cNvSpPr txBox="1"/>
          <p:nvPr/>
        </p:nvSpPr>
        <p:spPr>
          <a:xfrm>
            <a:off x="1041400" y="5072896"/>
            <a:ext cx="10280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And that’s it!  You can get fancy with the settings in the Scala file and whatnot, but that’s about all it takes to create a simulation that will hammer away at an endpoint using a feature file. </a:t>
            </a:r>
          </a:p>
          <a:p>
            <a:endParaRPr lang="en-US" dirty="0"/>
          </a:p>
          <a:p>
            <a:r>
              <a:rPr lang="en-US" dirty="0"/>
              <a:t>To run your test, run this from the command line: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mvn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clean test-compile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gatling:test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735B6-8E55-594C-9E84-5F139581E62F}"/>
              </a:ext>
            </a:extLst>
          </p:cNvPr>
          <p:cNvSpPr txBox="1"/>
          <p:nvPr/>
        </p:nvSpPr>
        <p:spPr>
          <a:xfrm>
            <a:off x="5800165" y="3252371"/>
            <a:ext cx="4034117" cy="830997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Note there are a few assumptions here: </a:t>
            </a:r>
          </a:p>
          <a:p>
            <a:r>
              <a:rPr lang="en-US" sz="1200" dirty="0"/>
              <a:t>·         You named the file “</a:t>
            </a:r>
            <a:r>
              <a:rPr lang="en-US" sz="1200" dirty="0" err="1"/>
              <a:t>perftest.scala</a:t>
            </a:r>
            <a:r>
              <a:rPr lang="en-US" sz="1200" dirty="0"/>
              <a:t>”</a:t>
            </a:r>
          </a:p>
          <a:p>
            <a:r>
              <a:rPr lang="en-US" sz="1200" dirty="0"/>
              <a:t>·         Your </a:t>
            </a:r>
            <a:r>
              <a:rPr lang="en-US" sz="1200" dirty="0" err="1"/>
              <a:t>classpath</a:t>
            </a:r>
            <a:r>
              <a:rPr lang="en-US" sz="1200" dirty="0"/>
              <a:t> is “performance”</a:t>
            </a:r>
          </a:p>
          <a:p>
            <a:r>
              <a:rPr lang="en-US" sz="1200" dirty="0"/>
              <a:t>·         Your feature file is named “</a:t>
            </a:r>
            <a:r>
              <a:rPr lang="en-US" sz="1200" dirty="0" err="1"/>
              <a:t>preauthorization.feature</a:t>
            </a:r>
            <a:r>
              <a:rPr lang="en-US" sz="1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5010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845B-5204-2945-9C3D-07374D2F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dirty="0"/>
              <a:t>Simulation Setup</a:t>
            </a:r>
            <a:br>
              <a:rPr lang="en-US" sz="4200" dirty="0"/>
            </a:br>
            <a:r>
              <a:rPr lang="en-US" sz="3200" dirty="0"/>
              <a:t>Open vs. Closed Workload Models</a:t>
            </a:r>
            <a:endParaRPr lang="en-US" sz="4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0330B1-AAAC-427D-8A95-40380162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Graphic 15" descr="Flowchart">
            <a:extLst>
              <a:ext uri="{FF2B5EF4-FFF2-40B4-BE49-F238E27FC236}">
                <a16:creationId xmlns:a16="http://schemas.microsoft.com/office/drawing/2014/main" id="{8322DA66-4F5C-4F43-8806-38E43E9EA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4A11015-9B95-734C-A0AD-1AA5A3C23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With regards to workload, there are two options for modeling user behavior: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An </a:t>
            </a:r>
            <a:r>
              <a:rPr lang="en-US" sz="2000" b="1" dirty="0"/>
              <a:t>Open</a:t>
            </a:r>
            <a:r>
              <a:rPr lang="en-US" sz="2000" dirty="0"/>
              <a:t> system model, where you control the arrival rate of users</a:t>
            </a:r>
          </a:p>
          <a:p>
            <a:r>
              <a:rPr lang="en-US" sz="1800" dirty="0"/>
              <a:t>Appropriate for modeling a system with no control over the number of concurrent users</a:t>
            </a:r>
          </a:p>
          <a:p>
            <a:r>
              <a:rPr lang="en-US" sz="1800" dirty="0"/>
              <a:t>E.g. most websites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Closed</a:t>
            </a:r>
            <a:r>
              <a:rPr lang="en-US" sz="2000" dirty="0"/>
              <a:t> system model, where you control the concurrent number of users</a:t>
            </a:r>
          </a:p>
          <a:p>
            <a:r>
              <a:rPr lang="en-US" sz="1800" dirty="0"/>
              <a:t>Appropriate for modeling a system where users are placed in queue when a capacity limit is reached</a:t>
            </a:r>
          </a:p>
          <a:p>
            <a:r>
              <a:rPr lang="en-US" sz="1800" dirty="0"/>
              <a:t>E.g. a call center system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Be sure to match your load model to that of the system you’re testing!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109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2B9E3-C21D-B444-8AE8-F79188AC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Features &amp; Capabilities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EF20-63BC-B743-A504-BE326D1D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Step definitions built-in – no “glue” (i.e. Java code) needed</a:t>
            </a:r>
          </a:p>
          <a:p>
            <a:r>
              <a:rPr lang="en-US" sz="2000" dirty="0"/>
              <a:t>Data-driven testing (i.e. “Scenario Outline” + “Examples”)</a:t>
            </a:r>
          </a:p>
          <a:p>
            <a:r>
              <a:rPr lang="en-US" sz="2000" dirty="0"/>
              <a:t>Parallel test execution</a:t>
            </a:r>
          </a:p>
          <a:p>
            <a:r>
              <a:rPr lang="en-US" sz="2000" dirty="0"/>
              <a:t>HTML reports – including in-line HTTP requests &amp; responses</a:t>
            </a:r>
          </a:p>
          <a:p>
            <a:r>
              <a:rPr lang="en-US" sz="2000" dirty="0"/>
              <a:t>Seamless integration into CI / CD pipelines</a:t>
            </a:r>
          </a:p>
          <a:p>
            <a:r>
              <a:rPr lang="en-US" sz="2000" dirty="0"/>
              <a:t>Elegant domain-specific language syntax with native support of JSON &amp; XML</a:t>
            </a:r>
          </a:p>
          <a:p>
            <a:r>
              <a:rPr lang="en-US" sz="2000" dirty="0"/>
              <a:t>Native support for reading YAML &amp; CSV files</a:t>
            </a:r>
          </a:p>
          <a:p>
            <a:r>
              <a:rPr lang="en-US" sz="2000" dirty="0"/>
              <a:t>JUnit 4/5 support</a:t>
            </a:r>
          </a:p>
          <a:p>
            <a:r>
              <a:rPr lang="en-US" sz="2000" dirty="0"/>
              <a:t>Fully featured debugger</a:t>
            </a:r>
          </a:p>
          <a:p>
            <a:r>
              <a:rPr lang="en-US" sz="2000" dirty="0"/>
              <a:t>Embedded JavaScript engine (</a:t>
            </a:r>
            <a:r>
              <a:rPr lang="en-US" sz="2000" dirty="0" err="1"/>
              <a:t>Nashorn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Ref: </a:t>
            </a:r>
            <a:r>
              <a:rPr lang="en-US" sz="2000" dirty="0">
                <a:hlinkClick r:id="rId2"/>
              </a:rPr>
              <a:t>https://github.com/intuit/karate#features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48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CEFF-708B-A94B-8711-C996091B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  <a:br>
              <a:rPr lang="en-US" dirty="0"/>
            </a:br>
            <a:r>
              <a:rPr lang="en-US" sz="3200" dirty="0"/>
              <a:t>Building blocks of the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inject</a:t>
            </a:r>
            <a:r>
              <a:rPr lang="en-US" sz="3200" dirty="0">
                <a:cs typeface="Courier New" panose="02070309020205020404" pitchFamily="49" charset="0"/>
              </a:rPr>
              <a:t> </a:t>
            </a:r>
            <a:r>
              <a:rPr lang="en-US" sz="3200" dirty="0"/>
              <a:t>method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75DC0-11E2-5D44-A059-F1C5D839E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61402"/>
          </a:xfrm>
        </p:spPr>
        <p:txBody>
          <a:bodyPr/>
          <a:lstStyle/>
          <a:p>
            <a:r>
              <a:rPr lang="en-US" dirty="0"/>
              <a:t>Open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5377A-64AE-4149-933E-71A2492E4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2565"/>
            <a:ext cx="5157787" cy="416564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nothingFor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(duration)</a:t>
            </a:r>
            <a:r>
              <a:rPr lang="en-US" sz="1200" dirty="0"/>
              <a:t>: Pause for a given duration.</a:t>
            </a:r>
          </a:p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atOnceUsers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/>
              <a:t>: Injects a given number of users at once.</a:t>
            </a:r>
          </a:p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rampUsers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 during(duration)</a:t>
            </a:r>
            <a:r>
              <a:rPr lang="en-US" sz="1200" dirty="0"/>
              <a:t>: Injects a given number of users distributed evenly on a time window of a given duration.</a:t>
            </a:r>
          </a:p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constantUsersPerSec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(rate) during(duration)</a:t>
            </a:r>
            <a:r>
              <a:rPr lang="en-US" sz="1200" dirty="0"/>
              <a:t>: Injects users at a constant rate, defined in users per second, during a given duration. Users will be injected at regular intervals.</a:t>
            </a:r>
          </a:p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constantUsersPerSec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(rate) during(duration) randomized</a:t>
            </a:r>
            <a:r>
              <a:rPr lang="en-US" sz="1200" dirty="0"/>
              <a:t>: Injects users at a constant rate, defined in users per second, during a given duration. Users will be injected at randomized intervals.</a:t>
            </a:r>
          </a:p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rampUsersPerSec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(rate1) to (rate2) during(duration)</a:t>
            </a:r>
            <a:r>
              <a:rPr lang="en-US" sz="1200" dirty="0"/>
              <a:t>: Injects users from starting rate to target rate, defined in users per second, during a given duration. Users will be injected at regular intervals.</a:t>
            </a:r>
          </a:p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rampUsersPerSec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(rate1) to(rate2) during(duration) randomized</a:t>
            </a:r>
            <a:r>
              <a:rPr lang="en-US" sz="1200" dirty="0"/>
              <a:t>: Injects users from starting rate to target rate, defined in users per second, during a given duration. Users will be injected at randomized intervals.</a:t>
            </a:r>
          </a:p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heavisideUsers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 during(duration)</a:t>
            </a:r>
            <a:r>
              <a:rPr lang="en-US" sz="1200" dirty="0"/>
              <a:t>: Injects a given number of users following a smooth approximation of the </a:t>
            </a:r>
            <a:r>
              <a:rPr lang="en-US" sz="1200" dirty="0">
                <a:hlinkClick r:id="rId2"/>
              </a:rPr>
              <a:t>heaviside step function</a:t>
            </a:r>
            <a:r>
              <a:rPr lang="en-US" sz="1200" dirty="0"/>
              <a:t> stretched to a given duration.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BB946-3B63-614E-9252-DDB1E75D3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1402"/>
          </a:xfrm>
        </p:spPr>
        <p:txBody>
          <a:bodyPr/>
          <a:lstStyle/>
          <a:p>
            <a:r>
              <a:rPr lang="en-US" dirty="0"/>
              <a:t>Closed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2D59-CF50-0A4D-A872-FEBC606C5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2565"/>
            <a:ext cx="5183188" cy="416564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constantConcurrentUsers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 during(duration)</a:t>
            </a:r>
            <a:r>
              <a:rPr lang="en-US" sz="1200" dirty="0"/>
              <a:t>: Inject so that number of concurrent users in the system is constant</a:t>
            </a:r>
          </a:p>
          <a:p>
            <a:pPr marL="0" indent="0" fontAlgn="base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rampConcurrentUsers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fromNbUsers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 to(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toNbUsers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 during(duration)</a:t>
            </a:r>
            <a:r>
              <a:rPr lang="en-US" sz="1200" dirty="0"/>
              <a:t>: Inject so that number of concurrent users in the system ramps linearly from a number to another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31ACC-6F1D-4643-873F-2BF25CBB3186}"/>
              </a:ext>
            </a:extLst>
          </p:cNvPr>
          <p:cNvSpPr txBox="1"/>
          <p:nvPr/>
        </p:nvSpPr>
        <p:spPr>
          <a:xfrm>
            <a:off x="836612" y="6415789"/>
            <a:ext cx="10515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information can be found here: </a:t>
            </a:r>
            <a:r>
              <a:rPr lang="en-US" sz="1400" dirty="0">
                <a:hlinkClick r:id="rId3"/>
              </a:rPr>
              <a:t>https://gatling.io/docs/current/general/simulation_setup/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53375-38E2-C349-8B5D-538BCB1A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5" y="3697950"/>
            <a:ext cx="5745184" cy="2534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196C5-F276-A541-861E-DFA815392180}"/>
              </a:ext>
            </a:extLst>
          </p:cNvPr>
          <p:cNvSpPr txBox="1"/>
          <p:nvPr/>
        </p:nvSpPr>
        <p:spPr>
          <a:xfrm>
            <a:off x="6158755" y="3325019"/>
            <a:ext cx="57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858868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D54C1-D163-C745-9D12-37919E6D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Adding ‘Think Time’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BA19E-A12C-2D4E-91FC-19B8871E5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To simulate a real-life user “thinking” a bit before moving from one task to the next, add the following to your feature file’s </a:t>
            </a:r>
            <a:r>
              <a:rPr lang="en-US" sz="2200" i="1" dirty="0"/>
              <a:t>Background</a:t>
            </a:r>
            <a:r>
              <a:rPr lang="en-US" sz="2200" dirty="0"/>
              <a:t>: 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def sleep = function(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java.lang.Thread.sleep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}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def pause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karate.get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('__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gatling.pause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sleep)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/>
              <a:t>…and then add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pause()</a:t>
            </a:r>
            <a:r>
              <a:rPr lang="en-US" sz="2200" dirty="0"/>
              <a:t> to any </a:t>
            </a:r>
            <a:r>
              <a:rPr lang="en-US" sz="2200" i="1" dirty="0"/>
              <a:t>Scenario</a:t>
            </a:r>
            <a:r>
              <a:rPr lang="en-US" sz="2200" dirty="0"/>
              <a:t> you’d like to pause between API invocations: 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pause(5000)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34983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720A-1B39-3944-975A-A480ABBC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Test Data from a Feeder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8E57A-51F2-BF47-B81D-AD9F28C1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800" dirty="0"/>
              <a:t>To load data from a feeder file, a few modification to your .</a:t>
            </a:r>
            <a:r>
              <a:rPr lang="en-US" sz="3800" dirty="0" err="1"/>
              <a:t>scala</a:t>
            </a:r>
            <a:r>
              <a:rPr lang="en-US" sz="3800" dirty="0"/>
              <a:t> file are required to identify the file to be used for supplying data to your performance tests and to reference it when creating your scenario, e.g.: </a:t>
            </a:r>
          </a:p>
          <a:p>
            <a:pPr marL="0" indent="0">
              <a:buNone/>
            </a:pPr>
            <a:endParaRPr 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5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feeder </a:t>
            </a:r>
            <a:r>
              <a:rPr lang="en-US" sz="25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csv(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MyFeederFile.csv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.circular</a:t>
            </a:r>
          </a:p>
          <a:p>
            <a:pPr marL="457200" lvl="1" indent="0">
              <a:buNone/>
            </a:pPr>
            <a:r>
              <a:rPr lang="en-US" sz="25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create </a:t>
            </a:r>
            <a:r>
              <a:rPr lang="en-US" sz="25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scenario("create")</a:t>
            </a:r>
          </a:p>
          <a:p>
            <a:pPr marL="457200" lvl="1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2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.feed(feeder)</a:t>
            </a:r>
          </a:p>
          <a:p>
            <a:pPr marL="457200" lvl="1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.exec(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karateFeature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classpath:performance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preauthorization.feature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/>
              <a:t>The </a:t>
            </a:r>
            <a:r>
              <a:rPr lang="en-US" sz="3800" i="1" dirty="0"/>
              <a:t>circular</a:t>
            </a:r>
            <a:r>
              <a:rPr lang="en-US" sz="3800" dirty="0"/>
              <a:t> bit that is highlighted above is a “strategy,” telling Gatling to go back to the beginning of the feeder file when it cycles through to the end of your data. </a:t>
            </a:r>
            <a:r>
              <a:rPr lang="en-US" sz="3800" i="1" dirty="0"/>
              <a:t>random</a:t>
            </a:r>
            <a:r>
              <a:rPr lang="en-US" sz="3800" dirty="0"/>
              <a:t> can also be used here to ensure you don’t run out of data to use for each test. </a:t>
            </a:r>
          </a:p>
          <a:p>
            <a:pPr marL="0" indent="0">
              <a:buNone/>
            </a:pPr>
            <a:r>
              <a:rPr lang="en-US" sz="3800" dirty="0"/>
              <a:t>You’ll also need to reference the appropriate variables from your feeder file in the </a:t>
            </a:r>
            <a:r>
              <a:rPr lang="en-US" sz="3800" i="1" dirty="0"/>
              <a:t>Background</a:t>
            </a:r>
            <a:r>
              <a:rPr lang="en-US" sz="3800" dirty="0"/>
              <a:t> of your feature file by using the Gatling session object, e.g.: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5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Background: </a:t>
            </a:r>
          </a:p>
          <a:p>
            <a:pPr marL="457200" lvl="1" indent="0">
              <a:buNone/>
            </a:pPr>
            <a:r>
              <a:rPr lang="en-US" sz="25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*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set variable1 </a:t>
            </a:r>
            <a:r>
              <a:rPr lang="en-US" sz="25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__gatling.Variable1</a:t>
            </a:r>
          </a:p>
          <a:p>
            <a:pPr marL="457200" lvl="1" indent="0">
              <a:buNone/>
            </a:pPr>
            <a:r>
              <a:rPr lang="en-US" sz="25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*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set variable2 </a:t>
            </a:r>
            <a:r>
              <a:rPr lang="en-US" sz="25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__gatling.Variable2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/>
              <a:t>Reference: </a:t>
            </a:r>
            <a:r>
              <a:rPr lang="en-US" sz="3800" dirty="0">
                <a:hlinkClick r:id="rId3"/>
              </a:rPr>
              <a:t>https://gatling.io/docs/current/session/feeder/</a:t>
            </a:r>
            <a:endParaRPr lang="en-US" sz="3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0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1">
            <a:extLst>
              <a:ext uri="{FF2B5EF4-FFF2-40B4-BE49-F238E27FC236}">
                <a16:creationId xmlns:a16="http://schemas.microsoft.com/office/drawing/2014/main" id="{193844EA-0D22-410F-A01B-F4F29533D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95B82-FC93-E348-80DF-3AA64F890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 t="1241" r="3874" b="-2809"/>
          <a:stretch/>
        </p:blipFill>
        <p:spPr>
          <a:xfrm>
            <a:off x="179586" y="104274"/>
            <a:ext cx="6586974" cy="3982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00B34-096D-DE49-982C-8B5A66E75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70" t="-360" r="-8141" b="141"/>
          <a:stretch/>
        </p:blipFill>
        <p:spPr>
          <a:xfrm>
            <a:off x="6451603" y="34342"/>
            <a:ext cx="6051804" cy="3998622"/>
          </a:xfrm>
          <a:prstGeom prst="rect">
            <a:avLst/>
          </a:prstGeom>
        </p:spPr>
      </p:pic>
      <p:cxnSp>
        <p:nvCxnSpPr>
          <p:cNvPr id="49" name="Straight Connector 43">
            <a:extLst>
              <a:ext uri="{FF2B5EF4-FFF2-40B4-BE49-F238E27FC236}">
                <a16:creationId xmlns:a16="http://schemas.microsoft.com/office/drawing/2014/main" id="{3E65E162-F3C5-496E-83F3-35D3847D7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7172" y="528018"/>
            <a:ext cx="0" cy="3557016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5">
            <a:extLst>
              <a:ext uri="{FF2B5EF4-FFF2-40B4-BE49-F238E27FC236}">
                <a16:creationId xmlns:a16="http://schemas.microsoft.com/office/drawing/2014/main" id="{5240663D-974E-4B54-BEF2-0AEF269A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9091" y="4377267"/>
            <a:ext cx="542047" cy="2376459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3E9B34ED-699B-421D-8B75-2235E501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3841" y="4208147"/>
            <a:ext cx="369761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87427BBD-1323-4FFD-9089-40083FC54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51746" y="4098332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5754E5A4-4679-40DF-8B05-9029BA0D7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48198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7">
            <a:extLst>
              <a:ext uri="{FF2B5EF4-FFF2-40B4-BE49-F238E27FC236}">
                <a16:creationId xmlns:a16="http://schemas.microsoft.com/office/drawing/2014/main" id="{9FC83CD4-234F-4750-ABF6-5481D905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53721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568D0189-FF37-41B1-A9F5-C564BA47B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1447" y="4098334"/>
            <a:ext cx="10304132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A75A6-BA2A-AF42-9276-8A9C7B0B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346" y="4267831"/>
            <a:ext cx="971688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Performance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F1D16-97B0-8641-A2AF-6BE4EF16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346" y="5345714"/>
            <a:ext cx="9762851" cy="5382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All performance testing results are captured in your </a:t>
            </a:r>
            <a:r>
              <a:rPr lang="en-US" sz="2000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~/target/gatling</a:t>
            </a: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folder</a:t>
            </a:r>
            <a:r>
              <a:rPr lang="en-US" sz="2000" kern="1200" dirty="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60F436-E9B6-463A-BC51-14940E646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528" y="4098332"/>
            <a:ext cx="10305288" cy="0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8">
            <a:extLst>
              <a:ext uri="{FF2B5EF4-FFF2-40B4-BE49-F238E27FC236}">
                <a16:creationId xmlns:a16="http://schemas.microsoft.com/office/drawing/2014/main" id="{5B4888BC-D2FB-4207-8548-E0FA7963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87324" y="4377267"/>
            <a:ext cx="801628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97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4B4F-9F6C-CD4C-B365-244611346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856" y="2944090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UI Testing with Karate Core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D1CE06-3804-6147-B8ED-AFE95392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763" y="666728"/>
            <a:ext cx="5479489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52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2B9E3-C21D-B444-8AE8-F79188AC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Features &amp;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EF20-63BC-B743-A504-BE326D1D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Simple syntax</a:t>
            </a:r>
          </a:p>
          <a:p>
            <a:r>
              <a:rPr lang="en-US" sz="1700" dirty="0">
                <a:solidFill>
                  <a:srgbClr val="000000"/>
                </a:solidFill>
              </a:rPr>
              <a:t>Parallel test execution (on a single node, cloud CI environment or Docker without needing a master node or “grid”) – works across different machines, as well</a:t>
            </a:r>
          </a:p>
          <a:p>
            <a:r>
              <a:rPr lang="en-US" sz="1700" dirty="0">
                <a:solidFill>
                  <a:srgbClr val="000000"/>
                </a:solidFill>
              </a:rPr>
              <a:t>HTML reports (including video recordings of tests)</a:t>
            </a:r>
          </a:p>
          <a:p>
            <a:r>
              <a:rPr lang="en-US" sz="1700" dirty="0">
                <a:solidFill>
                  <a:srgbClr val="000000"/>
                </a:solidFill>
              </a:rPr>
              <a:t>Cross-browser support</a:t>
            </a:r>
          </a:p>
          <a:p>
            <a:r>
              <a:rPr lang="en-US" sz="1700" dirty="0">
                <a:solidFill>
                  <a:srgbClr val="000000"/>
                </a:solidFill>
              </a:rPr>
              <a:t>Android &amp; iOS support (via Appium)</a:t>
            </a:r>
          </a:p>
          <a:p>
            <a:r>
              <a:rPr lang="en-US" sz="1700" dirty="0">
                <a:solidFill>
                  <a:srgbClr val="000000"/>
                </a:solidFill>
              </a:rPr>
              <a:t>Powerful assertions with ‘match’ command</a:t>
            </a:r>
          </a:p>
          <a:p>
            <a:r>
              <a:rPr lang="en-US" sz="1700" dirty="0">
                <a:solidFill>
                  <a:srgbClr val="000000"/>
                </a:solidFill>
              </a:rPr>
              <a:t>Environment switching</a:t>
            </a:r>
          </a:p>
          <a:p>
            <a:r>
              <a:rPr lang="en-US" sz="1700" dirty="0">
                <a:solidFill>
                  <a:srgbClr val="000000"/>
                </a:solidFill>
              </a:rPr>
              <a:t>Test grouping &amp; tagging</a:t>
            </a:r>
          </a:p>
          <a:p>
            <a:r>
              <a:rPr lang="en-US" sz="1700" dirty="0">
                <a:solidFill>
                  <a:srgbClr val="000000"/>
                </a:solidFill>
              </a:rPr>
              <a:t>Support for hybrid API/UI testing</a:t>
            </a:r>
          </a:p>
          <a:p>
            <a:pPr marL="0" indent="0">
              <a:buNone/>
            </a:pPr>
            <a:endParaRPr lang="en-US" sz="17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</a:rPr>
              <a:t>Ref: </a:t>
            </a:r>
            <a:r>
              <a:rPr lang="en-US" sz="1700" dirty="0">
                <a:solidFill>
                  <a:srgbClr val="000000"/>
                </a:solidFill>
                <a:hlinkClick r:id="rId3"/>
              </a:rPr>
              <a:t>https://github.com/intuit/karate/tree/master/karate-core#capabilities</a:t>
            </a:r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23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E8909-D688-A744-882E-0F68E947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92" y="774092"/>
            <a:ext cx="9948332" cy="5571065"/>
          </a:xfrm>
          <a:prstGeom prst="rect">
            <a:avLst/>
          </a:prstGeom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2B9E3-C21D-B444-8AE8-F79188AC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/>
              <a:t>Additional Features &amp; Capabilities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547231C-4555-43CC-B75F-7DF815C76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696089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3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D5A1D5-38FF-D440-8870-E9C1720AFC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r="-1" b="-1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9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F4895-7FBF-2E4C-8BE7-B93D7A99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2" y="2670408"/>
            <a:ext cx="8195383" cy="4137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1E7CC-8CF0-4243-95A5-F6C67C8A705C}"/>
              </a:ext>
            </a:extLst>
          </p:cNvPr>
          <p:cNvSpPr txBox="1"/>
          <p:nvPr/>
        </p:nvSpPr>
        <p:spPr>
          <a:xfrm>
            <a:off x="197534" y="251205"/>
            <a:ext cx="36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9B19D-9D4F-E940-9278-85BC37B583C1}"/>
              </a:ext>
            </a:extLst>
          </p:cNvPr>
          <p:cNvSpPr txBox="1"/>
          <p:nvPr/>
        </p:nvSpPr>
        <p:spPr>
          <a:xfrm>
            <a:off x="97863" y="2301075"/>
            <a:ext cx="819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Definitions, a.k.a. “Glue”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A7A30-E98B-2847-B6BF-CBF91DE4A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33" y="620537"/>
            <a:ext cx="3608169" cy="1577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0A092-A30D-EE42-AEEC-52ABA103C65E}"/>
              </a:ext>
            </a:extLst>
          </p:cNvPr>
          <p:cNvSpPr txBox="1"/>
          <p:nvPr/>
        </p:nvSpPr>
        <p:spPr>
          <a:xfrm>
            <a:off x="6582216" y="1406762"/>
            <a:ext cx="36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11CCD-C82A-9545-B116-7409D733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216" y="1776094"/>
            <a:ext cx="5041900" cy="3009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979BDA-9732-0D43-AE6B-514DDDEE474F}"/>
              </a:ext>
            </a:extLst>
          </p:cNvPr>
          <p:cNvSpPr txBox="1"/>
          <p:nvPr/>
        </p:nvSpPr>
        <p:spPr>
          <a:xfrm>
            <a:off x="4622242" y="170822"/>
            <a:ext cx="7001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Cucumber vs. Karate</a:t>
            </a:r>
          </a:p>
        </p:txBody>
      </p:sp>
    </p:spTree>
    <p:extLst>
      <p:ext uri="{BB962C8B-B14F-4D97-AF65-F5344CB8AC3E}">
        <p14:creationId xmlns:p14="http://schemas.microsoft.com/office/powerpoint/2010/main" val="11196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A1504-1C95-974F-ABC2-FA53B8AA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" y="0"/>
            <a:ext cx="12159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7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4C89-6BB9-2F44-9281-F5A4A5F6F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91695"/>
          </a:xfrm>
        </p:spPr>
        <p:txBody>
          <a:bodyPr/>
          <a:lstStyle/>
          <a:p>
            <a:r>
              <a:rPr lang="en-US"/>
              <a:t>Comparison with REST Assured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B4F11-958B-124F-8A7F-08F5D6F8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44572"/>
            <a:ext cx="10058400" cy="2623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FD0AE4-3E45-2C4E-A790-66B19A6F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4667"/>
            <a:ext cx="12192000" cy="31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6CD20-22A8-B548-95E5-9D3F4371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6409-99DC-404C-9318-2B88A8564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500" dirty="0"/>
              <a:t>To get started with a new project, </a:t>
            </a:r>
          </a:p>
          <a:p>
            <a:r>
              <a:rPr lang="en-US" sz="1500" dirty="0"/>
              <a:t>Click </a:t>
            </a:r>
            <a:r>
              <a:rPr lang="en-US" sz="1500" i="1" dirty="0"/>
              <a:t>New Project </a:t>
            </a:r>
            <a:r>
              <a:rPr lang="en-US" sz="1500" dirty="0"/>
              <a:t>on the IntelliJ home screen, then choose Maven as a project type, along with a Project SDK of Java 11</a:t>
            </a:r>
          </a:p>
          <a:p>
            <a:r>
              <a:rPr lang="en-US" sz="1500" dirty="0"/>
              <a:t>Click the </a:t>
            </a:r>
            <a:r>
              <a:rPr lang="en-US" sz="1500" i="1" dirty="0"/>
              <a:t>Select from archetype</a:t>
            </a:r>
            <a:r>
              <a:rPr lang="en-US" sz="1500" dirty="0"/>
              <a:t> checkbox and then click the </a:t>
            </a:r>
            <a:r>
              <a:rPr lang="en-US" sz="1500" i="1" dirty="0"/>
              <a:t>Add Archetype </a:t>
            </a:r>
            <a:r>
              <a:rPr lang="en-US" sz="1500" dirty="0"/>
              <a:t>button, in fill in the following details: </a:t>
            </a:r>
          </a:p>
          <a:p>
            <a:pPr lvl="1"/>
            <a:r>
              <a:rPr lang="en-US" sz="1500" dirty="0" err="1"/>
              <a:t>GroupId</a:t>
            </a:r>
            <a:r>
              <a:rPr lang="en-US" sz="1500" dirty="0"/>
              <a:t> = </a:t>
            </a:r>
            <a:r>
              <a:rPr lang="en-US" sz="1500" dirty="0" err="1"/>
              <a:t>com.intuit.karate</a:t>
            </a:r>
            <a:endParaRPr lang="en-US" sz="1500" dirty="0"/>
          </a:p>
          <a:p>
            <a:pPr lvl="1"/>
            <a:r>
              <a:rPr lang="en-US" sz="1500" dirty="0" err="1"/>
              <a:t>ArtifactId</a:t>
            </a:r>
            <a:r>
              <a:rPr lang="en-US" sz="1500" dirty="0"/>
              <a:t> = karate-archetype</a:t>
            </a:r>
          </a:p>
          <a:p>
            <a:pPr lvl="1"/>
            <a:r>
              <a:rPr lang="en-US" sz="1500" dirty="0"/>
              <a:t>Version = 1.0.1</a:t>
            </a:r>
          </a:p>
          <a:p>
            <a:r>
              <a:rPr lang="en-US" sz="1500" dirty="0"/>
              <a:t>On the next screen, give your project a name &amp; location and specify your Artifact Coordinates</a:t>
            </a:r>
          </a:p>
          <a:p>
            <a:r>
              <a:rPr lang="en-US" sz="1500" dirty="0"/>
              <a:t>On the next screen, click</a:t>
            </a:r>
            <a:r>
              <a:rPr lang="en-US" sz="1500" i="1" dirty="0"/>
              <a:t> Finish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Note: If you’re using IntelliJ Community Edition, you’ll need to install the </a:t>
            </a:r>
            <a:r>
              <a:rPr lang="en-US" sz="1500" i="1" dirty="0"/>
              <a:t>Cucumber for Java </a:t>
            </a:r>
            <a:r>
              <a:rPr lang="en-US" sz="1500" dirty="0"/>
              <a:t>plugin (you’ll be prompted to install the </a:t>
            </a:r>
            <a:r>
              <a:rPr lang="en-US" sz="1500" i="1" dirty="0"/>
              <a:t>Gherkin</a:t>
            </a:r>
            <a:r>
              <a:rPr lang="en-US" sz="1500" dirty="0"/>
              <a:t> plugin, as well). If you’re using IntelliJ IDEA, these plugins are already installed. </a:t>
            </a:r>
          </a:p>
          <a:p>
            <a:pPr marL="0" indent="0">
              <a:buNone/>
            </a:pPr>
            <a:endParaRPr lang="en-US" sz="15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5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3212</Words>
  <Application>Microsoft Macintosh PowerPoint</Application>
  <PresentationFormat>Widescreen</PresentationFormat>
  <Paragraphs>249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Wingdings</vt:lpstr>
      <vt:lpstr>Office Theme</vt:lpstr>
      <vt:lpstr>Intro to Karate</vt:lpstr>
      <vt:lpstr>What is it?</vt:lpstr>
      <vt:lpstr>Core Features &amp; Capabilities</vt:lpstr>
      <vt:lpstr>Additional Features &amp; Capabilities</vt:lpstr>
      <vt:lpstr>PowerPoint Presentation</vt:lpstr>
      <vt:lpstr>PowerPoint Presentation</vt:lpstr>
      <vt:lpstr>PowerPoint Presentation</vt:lpstr>
      <vt:lpstr>Comparison with REST Assured</vt:lpstr>
      <vt:lpstr>Getting Started</vt:lpstr>
      <vt:lpstr>Creating a Feature File</vt:lpstr>
      <vt:lpstr>Core Variables, Actions &amp; Keywords</vt:lpstr>
      <vt:lpstr>Sample GET Request</vt:lpstr>
      <vt:lpstr>Reports</vt:lpstr>
      <vt:lpstr>Switching Environments</vt:lpstr>
      <vt:lpstr>Parallel Test Execution</vt:lpstr>
      <vt:lpstr>Running Tests from a Docker Container</vt:lpstr>
      <vt:lpstr>API Test Doubles with Karate-Netty</vt:lpstr>
      <vt:lpstr>Core Features &amp; Capabilities</vt:lpstr>
      <vt:lpstr>Client-Side vs. Server-Side Feature Files</vt:lpstr>
      <vt:lpstr>PowerPoint Presentation</vt:lpstr>
      <vt:lpstr>Starting &amp; Stopping a Karate Server</vt:lpstr>
      <vt:lpstr>Request Handling &amp; Response Building Commands</vt:lpstr>
      <vt:lpstr>Comparison with WireMock</vt:lpstr>
      <vt:lpstr>Performance Testing with Karate</vt:lpstr>
      <vt:lpstr>Core Features &amp; Capabilities</vt:lpstr>
      <vt:lpstr>Assumptions &amp; Prerequisites</vt:lpstr>
      <vt:lpstr>Maven Dependencies</vt:lpstr>
      <vt:lpstr>Create a Simulation</vt:lpstr>
      <vt:lpstr>Simulation Setup Open vs. Closed Workload Models</vt:lpstr>
      <vt:lpstr>Simulation Setup Building blocks of the inject method</vt:lpstr>
      <vt:lpstr>Adding ‘Think Time’</vt:lpstr>
      <vt:lpstr>Loading Test Data from a Feeder File</vt:lpstr>
      <vt:lpstr>Performance Report</vt:lpstr>
      <vt:lpstr>UI Testing with Karate Core</vt:lpstr>
      <vt:lpstr>Core Features &amp; Capabilities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Karate</dc:title>
  <dc:creator>Staffier, Anthony</dc:creator>
  <cp:lastModifiedBy>Staffier, Anthony</cp:lastModifiedBy>
  <cp:revision>4</cp:revision>
  <dcterms:created xsi:type="dcterms:W3CDTF">2020-11-09T22:32:08Z</dcterms:created>
  <dcterms:modified xsi:type="dcterms:W3CDTF">2021-04-29T13:42:43Z</dcterms:modified>
</cp:coreProperties>
</file>